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248" autoAdjust="0"/>
  </p:normalViewPr>
  <p:slideViewPr>
    <p:cSldViewPr snapToGrid="0">
      <p:cViewPr varScale="1">
        <p:scale>
          <a:sx n="82" d="100"/>
          <a:sy n="82" d="100"/>
        </p:scale>
        <p:origin x="171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C7222C-2C4F-48DE-85A2-1252A3026BB2}"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en-GB"/>
        </a:p>
      </dgm:t>
    </dgm:pt>
    <dgm:pt modelId="{D46267BA-E061-4A6A-A227-9D616C223898}">
      <dgm:prSet phldrT="[Text]"/>
      <dgm:spPr>
        <a:solidFill>
          <a:srgbClr val="2D495E"/>
        </a:solidFill>
      </dgm:spPr>
      <dgm:t>
        <a:bodyPr/>
        <a:lstStyle/>
        <a:p>
          <a:r>
            <a:rPr lang="en-GB" dirty="0"/>
            <a:t>1</a:t>
          </a:r>
        </a:p>
      </dgm:t>
    </dgm:pt>
    <dgm:pt modelId="{FDA46546-EC54-4123-985A-8C8308C72FFC}" type="parTrans" cxnId="{59E859D9-251D-4B65-B686-0A5A0DB6DB79}">
      <dgm:prSet/>
      <dgm:spPr/>
      <dgm:t>
        <a:bodyPr/>
        <a:lstStyle/>
        <a:p>
          <a:endParaRPr lang="en-GB"/>
        </a:p>
      </dgm:t>
    </dgm:pt>
    <dgm:pt modelId="{80765B9E-3807-4FA8-9417-3323B3A51948}" type="sibTrans" cxnId="{59E859D9-251D-4B65-B686-0A5A0DB6DB79}">
      <dgm:prSet/>
      <dgm:spPr>
        <a:solidFill>
          <a:srgbClr val="2D495E"/>
        </a:solidFill>
      </dgm:spPr>
      <dgm:t>
        <a:bodyPr/>
        <a:lstStyle/>
        <a:p>
          <a:endParaRPr lang="en-GB"/>
        </a:p>
      </dgm:t>
    </dgm:pt>
    <dgm:pt modelId="{E99BA468-2FFA-428E-BE0C-2FB2C93F37C3}">
      <dgm:prSet phldrT="[Text]"/>
      <dgm:spPr>
        <a:solidFill>
          <a:srgbClr val="D92E2D"/>
        </a:solidFill>
      </dgm:spPr>
      <dgm:t>
        <a:bodyPr/>
        <a:lstStyle/>
        <a:p>
          <a:r>
            <a:rPr lang="en-GB" dirty="0"/>
            <a:t>2</a:t>
          </a:r>
        </a:p>
      </dgm:t>
    </dgm:pt>
    <dgm:pt modelId="{3D55F466-D450-4372-8E1A-19AF3C8C9E49}" type="parTrans" cxnId="{0E4F63B6-4779-4074-8C3A-45C9F382D6F6}">
      <dgm:prSet/>
      <dgm:spPr/>
      <dgm:t>
        <a:bodyPr/>
        <a:lstStyle/>
        <a:p>
          <a:endParaRPr lang="en-GB"/>
        </a:p>
      </dgm:t>
    </dgm:pt>
    <dgm:pt modelId="{DCF7150D-8B85-42F5-B98E-80873A95E404}" type="sibTrans" cxnId="{0E4F63B6-4779-4074-8C3A-45C9F382D6F6}">
      <dgm:prSet/>
      <dgm:spPr>
        <a:solidFill>
          <a:srgbClr val="D92E2D"/>
        </a:solidFill>
      </dgm:spPr>
      <dgm:t>
        <a:bodyPr/>
        <a:lstStyle/>
        <a:p>
          <a:endParaRPr lang="en-GB"/>
        </a:p>
      </dgm:t>
    </dgm:pt>
    <dgm:pt modelId="{22870AA6-BE25-41DF-A407-3D545C397819}">
      <dgm:prSet phldrT="[Text]"/>
      <dgm:spPr>
        <a:solidFill>
          <a:srgbClr val="EC9536"/>
        </a:solidFill>
      </dgm:spPr>
      <dgm:t>
        <a:bodyPr/>
        <a:lstStyle/>
        <a:p>
          <a:r>
            <a:rPr lang="en-GB" dirty="0"/>
            <a:t>3</a:t>
          </a:r>
        </a:p>
      </dgm:t>
    </dgm:pt>
    <dgm:pt modelId="{EC34727A-CF47-48B8-A1DA-3B2665880247}" type="parTrans" cxnId="{1756F8E2-43EC-4A0D-A7AD-E82435FBDCC3}">
      <dgm:prSet/>
      <dgm:spPr/>
      <dgm:t>
        <a:bodyPr/>
        <a:lstStyle/>
        <a:p>
          <a:endParaRPr lang="en-GB"/>
        </a:p>
      </dgm:t>
    </dgm:pt>
    <dgm:pt modelId="{4AAA38DD-AFCF-4EFC-BD96-A2D2C3EEE1EC}" type="sibTrans" cxnId="{1756F8E2-43EC-4A0D-A7AD-E82435FBDCC3}">
      <dgm:prSet/>
      <dgm:spPr>
        <a:solidFill>
          <a:srgbClr val="EC9536"/>
        </a:solidFill>
      </dgm:spPr>
      <dgm:t>
        <a:bodyPr/>
        <a:lstStyle/>
        <a:p>
          <a:endParaRPr lang="en-GB"/>
        </a:p>
      </dgm:t>
    </dgm:pt>
    <dgm:pt modelId="{603E7AF3-6053-4942-B800-B1EE8C4657F2}">
      <dgm:prSet phldrT="[Text]"/>
      <dgm:spPr>
        <a:solidFill>
          <a:srgbClr val="E8C22C"/>
        </a:solidFill>
      </dgm:spPr>
      <dgm:t>
        <a:bodyPr/>
        <a:lstStyle/>
        <a:p>
          <a:r>
            <a:rPr lang="en-GB" dirty="0"/>
            <a:t>4</a:t>
          </a:r>
        </a:p>
      </dgm:t>
    </dgm:pt>
    <dgm:pt modelId="{73839A27-54CD-4D29-9B9E-0A02AA53F26B}" type="parTrans" cxnId="{88753E26-5223-4671-898E-721D170B4865}">
      <dgm:prSet/>
      <dgm:spPr/>
      <dgm:t>
        <a:bodyPr/>
        <a:lstStyle/>
        <a:p>
          <a:endParaRPr lang="en-GB"/>
        </a:p>
      </dgm:t>
    </dgm:pt>
    <dgm:pt modelId="{B7686932-B9EA-4D66-B295-C002ED84C5A1}" type="sibTrans" cxnId="{88753E26-5223-4671-898E-721D170B4865}">
      <dgm:prSet/>
      <dgm:spPr>
        <a:solidFill>
          <a:srgbClr val="E8C22C"/>
        </a:solidFill>
      </dgm:spPr>
      <dgm:t>
        <a:bodyPr/>
        <a:lstStyle/>
        <a:p>
          <a:endParaRPr lang="en-GB"/>
        </a:p>
      </dgm:t>
    </dgm:pt>
    <dgm:pt modelId="{9D3FC677-49F2-46E7-AA39-E3A2B457AD0F}">
      <dgm:prSet phldrT="[Text]"/>
      <dgm:spPr>
        <a:solidFill>
          <a:srgbClr val="34B0A5"/>
        </a:solidFill>
      </dgm:spPr>
      <dgm:t>
        <a:bodyPr/>
        <a:lstStyle/>
        <a:p>
          <a:r>
            <a:rPr lang="en-GB" dirty="0"/>
            <a:t>5</a:t>
          </a:r>
        </a:p>
      </dgm:t>
    </dgm:pt>
    <dgm:pt modelId="{BF4E4996-A213-4ECD-B72B-CDE4D5889032}" type="parTrans" cxnId="{A8E40948-890B-4A13-AC1D-E84D6F257669}">
      <dgm:prSet/>
      <dgm:spPr/>
      <dgm:t>
        <a:bodyPr/>
        <a:lstStyle/>
        <a:p>
          <a:endParaRPr lang="en-GB"/>
        </a:p>
      </dgm:t>
    </dgm:pt>
    <dgm:pt modelId="{FBC04EF7-C7C9-48BF-AC27-90ECF678669D}" type="sibTrans" cxnId="{A8E40948-890B-4A13-AC1D-E84D6F257669}">
      <dgm:prSet/>
      <dgm:spPr>
        <a:solidFill>
          <a:srgbClr val="34B0A5"/>
        </a:solidFill>
      </dgm:spPr>
      <dgm:t>
        <a:bodyPr/>
        <a:lstStyle/>
        <a:p>
          <a:endParaRPr lang="en-GB"/>
        </a:p>
      </dgm:t>
    </dgm:pt>
    <dgm:pt modelId="{747C6DC5-CE13-4EB3-B288-340B84802E9E}">
      <dgm:prSet phldrT="[Text]"/>
      <dgm:spPr>
        <a:solidFill>
          <a:srgbClr val="5497B4"/>
        </a:solidFill>
      </dgm:spPr>
      <dgm:t>
        <a:bodyPr/>
        <a:lstStyle/>
        <a:p>
          <a:r>
            <a:rPr lang="en-GB" dirty="0"/>
            <a:t>6</a:t>
          </a:r>
        </a:p>
      </dgm:t>
    </dgm:pt>
    <dgm:pt modelId="{B742D8E4-38DA-4BBA-ACF7-7A276F2F4ACF}" type="parTrans" cxnId="{E003323D-47BB-414C-94D1-74F9550293E6}">
      <dgm:prSet/>
      <dgm:spPr/>
      <dgm:t>
        <a:bodyPr/>
        <a:lstStyle/>
        <a:p>
          <a:endParaRPr lang="en-GB"/>
        </a:p>
      </dgm:t>
    </dgm:pt>
    <dgm:pt modelId="{BF63736F-5201-483F-A77E-D9B78A9EA1E2}" type="sibTrans" cxnId="{E003323D-47BB-414C-94D1-74F9550293E6}">
      <dgm:prSet/>
      <dgm:spPr>
        <a:solidFill>
          <a:srgbClr val="5497B4"/>
        </a:solidFill>
      </dgm:spPr>
      <dgm:t>
        <a:bodyPr/>
        <a:lstStyle/>
        <a:p>
          <a:endParaRPr lang="en-GB"/>
        </a:p>
      </dgm:t>
    </dgm:pt>
    <dgm:pt modelId="{3BF36D3F-C697-42DF-B9E4-CD630A633FF9}">
      <dgm:prSet phldrT="[Text]"/>
      <dgm:spPr>
        <a:solidFill>
          <a:srgbClr val="6A357B"/>
        </a:solidFill>
      </dgm:spPr>
      <dgm:t>
        <a:bodyPr/>
        <a:lstStyle/>
        <a:p>
          <a:r>
            <a:rPr lang="en-GB" dirty="0"/>
            <a:t>7</a:t>
          </a:r>
        </a:p>
      </dgm:t>
    </dgm:pt>
    <dgm:pt modelId="{9E9E596A-EB11-458C-A497-C5127E0FBE63}" type="parTrans" cxnId="{E680BEF6-814C-4809-92DA-CC8E8725C53E}">
      <dgm:prSet/>
      <dgm:spPr/>
      <dgm:t>
        <a:bodyPr/>
        <a:lstStyle/>
        <a:p>
          <a:endParaRPr lang="en-GB"/>
        </a:p>
      </dgm:t>
    </dgm:pt>
    <dgm:pt modelId="{8A57D67A-1BE6-4EB3-81C7-53F8B4B5DD1D}" type="sibTrans" cxnId="{E680BEF6-814C-4809-92DA-CC8E8725C53E}">
      <dgm:prSet/>
      <dgm:spPr>
        <a:solidFill>
          <a:srgbClr val="6A357B"/>
        </a:solidFill>
      </dgm:spPr>
      <dgm:t>
        <a:bodyPr/>
        <a:lstStyle/>
        <a:p>
          <a:endParaRPr lang="en-GB"/>
        </a:p>
      </dgm:t>
    </dgm:pt>
    <dgm:pt modelId="{AC08F7B7-595E-44F0-84FD-D5405C2FE5D4}" type="pres">
      <dgm:prSet presAssocID="{33C7222C-2C4F-48DE-85A2-1252A3026BB2}" presName="cycle" presStyleCnt="0">
        <dgm:presLayoutVars>
          <dgm:dir/>
          <dgm:resizeHandles val="exact"/>
        </dgm:presLayoutVars>
      </dgm:prSet>
      <dgm:spPr/>
    </dgm:pt>
    <dgm:pt modelId="{6DFCC937-DF61-4035-A1C1-A796140FE30F}" type="pres">
      <dgm:prSet presAssocID="{D46267BA-E061-4A6A-A227-9D616C223898}" presName="node" presStyleLbl="node1" presStyleIdx="0" presStyleCnt="7">
        <dgm:presLayoutVars>
          <dgm:bulletEnabled val="1"/>
        </dgm:presLayoutVars>
      </dgm:prSet>
      <dgm:spPr/>
    </dgm:pt>
    <dgm:pt modelId="{1C17FD9A-B30D-472C-A39E-A9DC3594A8B4}" type="pres">
      <dgm:prSet presAssocID="{80765B9E-3807-4FA8-9417-3323B3A51948}" presName="sibTrans" presStyleLbl="sibTrans2D1" presStyleIdx="0" presStyleCnt="7"/>
      <dgm:spPr/>
    </dgm:pt>
    <dgm:pt modelId="{338B7916-8418-4731-AC81-984B9B2EA117}" type="pres">
      <dgm:prSet presAssocID="{80765B9E-3807-4FA8-9417-3323B3A51948}" presName="connectorText" presStyleLbl="sibTrans2D1" presStyleIdx="0" presStyleCnt="7"/>
      <dgm:spPr/>
    </dgm:pt>
    <dgm:pt modelId="{E68EA86F-4B68-4144-BCEE-443CB3043CB4}" type="pres">
      <dgm:prSet presAssocID="{E99BA468-2FFA-428E-BE0C-2FB2C93F37C3}" presName="node" presStyleLbl="node1" presStyleIdx="1" presStyleCnt="7">
        <dgm:presLayoutVars>
          <dgm:bulletEnabled val="1"/>
        </dgm:presLayoutVars>
      </dgm:prSet>
      <dgm:spPr/>
    </dgm:pt>
    <dgm:pt modelId="{3B586A88-1E7A-4D2E-8B00-7884D72CF4CA}" type="pres">
      <dgm:prSet presAssocID="{DCF7150D-8B85-42F5-B98E-80873A95E404}" presName="sibTrans" presStyleLbl="sibTrans2D1" presStyleIdx="1" presStyleCnt="7"/>
      <dgm:spPr/>
    </dgm:pt>
    <dgm:pt modelId="{BA8A1EDB-C4B5-49A6-8244-C6E8ECDFBFBA}" type="pres">
      <dgm:prSet presAssocID="{DCF7150D-8B85-42F5-B98E-80873A95E404}" presName="connectorText" presStyleLbl="sibTrans2D1" presStyleIdx="1" presStyleCnt="7"/>
      <dgm:spPr/>
    </dgm:pt>
    <dgm:pt modelId="{7F51F03B-4BEB-4593-B186-D7E778AE2386}" type="pres">
      <dgm:prSet presAssocID="{22870AA6-BE25-41DF-A407-3D545C397819}" presName="node" presStyleLbl="node1" presStyleIdx="2" presStyleCnt="7">
        <dgm:presLayoutVars>
          <dgm:bulletEnabled val="1"/>
        </dgm:presLayoutVars>
      </dgm:prSet>
      <dgm:spPr/>
    </dgm:pt>
    <dgm:pt modelId="{1F3D1D68-F73A-41B5-9B11-AB19DC01707A}" type="pres">
      <dgm:prSet presAssocID="{4AAA38DD-AFCF-4EFC-BD96-A2D2C3EEE1EC}" presName="sibTrans" presStyleLbl="sibTrans2D1" presStyleIdx="2" presStyleCnt="7"/>
      <dgm:spPr/>
    </dgm:pt>
    <dgm:pt modelId="{DDCAE80F-945D-4644-8908-4E597F90A8E1}" type="pres">
      <dgm:prSet presAssocID="{4AAA38DD-AFCF-4EFC-BD96-A2D2C3EEE1EC}" presName="connectorText" presStyleLbl="sibTrans2D1" presStyleIdx="2" presStyleCnt="7"/>
      <dgm:spPr/>
    </dgm:pt>
    <dgm:pt modelId="{D06F9CDF-CEB5-4D6A-892C-0AD1BB3D390E}" type="pres">
      <dgm:prSet presAssocID="{603E7AF3-6053-4942-B800-B1EE8C4657F2}" presName="node" presStyleLbl="node1" presStyleIdx="3" presStyleCnt="7">
        <dgm:presLayoutVars>
          <dgm:bulletEnabled val="1"/>
        </dgm:presLayoutVars>
      </dgm:prSet>
      <dgm:spPr/>
    </dgm:pt>
    <dgm:pt modelId="{7444A172-A33E-43C1-BFFE-818B9BADCCA5}" type="pres">
      <dgm:prSet presAssocID="{B7686932-B9EA-4D66-B295-C002ED84C5A1}" presName="sibTrans" presStyleLbl="sibTrans2D1" presStyleIdx="3" presStyleCnt="7"/>
      <dgm:spPr/>
    </dgm:pt>
    <dgm:pt modelId="{C7B8F5F8-BC13-4D1A-88FE-9F7A24015457}" type="pres">
      <dgm:prSet presAssocID="{B7686932-B9EA-4D66-B295-C002ED84C5A1}" presName="connectorText" presStyleLbl="sibTrans2D1" presStyleIdx="3" presStyleCnt="7"/>
      <dgm:spPr/>
    </dgm:pt>
    <dgm:pt modelId="{ED8F064F-FFEF-4550-AD68-483505D6D60C}" type="pres">
      <dgm:prSet presAssocID="{9D3FC677-49F2-46E7-AA39-E3A2B457AD0F}" presName="node" presStyleLbl="node1" presStyleIdx="4" presStyleCnt="7">
        <dgm:presLayoutVars>
          <dgm:bulletEnabled val="1"/>
        </dgm:presLayoutVars>
      </dgm:prSet>
      <dgm:spPr/>
    </dgm:pt>
    <dgm:pt modelId="{688EE647-B7C9-4B8F-8BE0-F3074D66BFFA}" type="pres">
      <dgm:prSet presAssocID="{FBC04EF7-C7C9-48BF-AC27-90ECF678669D}" presName="sibTrans" presStyleLbl="sibTrans2D1" presStyleIdx="4" presStyleCnt="7"/>
      <dgm:spPr/>
    </dgm:pt>
    <dgm:pt modelId="{A6FB278C-DEA3-4E6E-B944-D18B79977407}" type="pres">
      <dgm:prSet presAssocID="{FBC04EF7-C7C9-48BF-AC27-90ECF678669D}" presName="connectorText" presStyleLbl="sibTrans2D1" presStyleIdx="4" presStyleCnt="7"/>
      <dgm:spPr/>
    </dgm:pt>
    <dgm:pt modelId="{F2DA734C-D2C0-4057-8501-B003463CC3E5}" type="pres">
      <dgm:prSet presAssocID="{747C6DC5-CE13-4EB3-B288-340B84802E9E}" presName="node" presStyleLbl="node1" presStyleIdx="5" presStyleCnt="7">
        <dgm:presLayoutVars>
          <dgm:bulletEnabled val="1"/>
        </dgm:presLayoutVars>
      </dgm:prSet>
      <dgm:spPr/>
    </dgm:pt>
    <dgm:pt modelId="{6538FA74-BD5B-49D2-A494-D0ECB698ACAF}" type="pres">
      <dgm:prSet presAssocID="{BF63736F-5201-483F-A77E-D9B78A9EA1E2}" presName="sibTrans" presStyleLbl="sibTrans2D1" presStyleIdx="5" presStyleCnt="7"/>
      <dgm:spPr/>
    </dgm:pt>
    <dgm:pt modelId="{BDD5D9F4-389B-4193-97D0-FCB216D588C5}" type="pres">
      <dgm:prSet presAssocID="{BF63736F-5201-483F-A77E-D9B78A9EA1E2}" presName="connectorText" presStyleLbl="sibTrans2D1" presStyleIdx="5" presStyleCnt="7"/>
      <dgm:spPr/>
    </dgm:pt>
    <dgm:pt modelId="{80FB55EF-D7CB-4562-AA8B-C4F4BEFD4A06}" type="pres">
      <dgm:prSet presAssocID="{3BF36D3F-C697-42DF-B9E4-CD630A633FF9}" presName="node" presStyleLbl="node1" presStyleIdx="6" presStyleCnt="7">
        <dgm:presLayoutVars>
          <dgm:bulletEnabled val="1"/>
        </dgm:presLayoutVars>
      </dgm:prSet>
      <dgm:spPr/>
    </dgm:pt>
    <dgm:pt modelId="{610EB5A2-4697-41CF-8836-D7FA43079A6D}" type="pres">
      <dgm:prSet presAssocID="{8A57D67A-1BE6-4EB3-81C7-53F8B4B5DD1D}" presName="sibTrans" presStyleLbl="sibTrans2D1" presStyleIdx="6" presStyleCnt="7"/>
      <dgm:spPr/>
    </dgm:pt>
    <dgm:pt modelId="{1F5934BC-05A4-48BB-8E0F-53C7F8A0ED29}" type="pres">
      <dgm:prSet presAssocID="{8A57D67A-1BE6-4EB3-81C7-53F8B4B5DD1D}" presName="connectorText" presStyleLbl="sibTrans2D1" presStyleIdx="6" presStyleCnt="7"/>
      <dgm:spPr/>
    </dgm:pt>
  </dgm:ptLst>
  <dgm:cxnLst>
    <dgm:cxn modelId="{55EF3C06-776B-441F-ADF1-B02790F37A0D}" type="presOf" srcId="{DCF7150D-8B85-42F5-B98E-80873A95E404}" destId="{BA8A1EDB-C4B5-49A6-8244-C6E8ECDFBFBA}" srcOrd="1" destOrd="0" presId="urn:microsoft.com/office/officeart/2005/8/layout/cycle2"/>
    <dgm:cxn modelId="{55EDE607-316A-4D9B-ACD9-E71A2BCA2686}" type="presOf" srcId="{FBC04EF7-C7C9-48BF-AC27-90ECF678669D}" destId="{688EE647-B7C9-4B8F-8BE0-F3074D66BFFA}" srcOrd="0" destOrd="0" presId="urn:microsoft.com/office/officeart/2005/8/layout/cycle2"/>
    <dgm:cxn modelId="{EBA88315-8A50-4EF9-97AB-C1E6A02FDC57}" type="presOf" srcId="{747C6DC5-CE13-4EB3-B288-340B84802E9E}" destId="{F2DA734C-D2C0-4057-8501-B003463CC3E5}" srcOrd="0" destOrd="0" presId="urn:microsoft.com/office/officeart/2005/8/layout/cycle2"/>
    <dgm:cxn modelId="{2FF3A315-68DD-467A-8CE9-F0B474F0A6B7}" type="presOf" srcId="{DCF7150D-8B85-42F5-B98E-80873A95E404}" destId="{3B586A88-1E7A-4D2E-8B00-7884D72CF4CA}" srcOrd="0" destOrd="0" presId="urn:microsoft.com/office/officeart/2005/8/layout/cycle2"/>
    <dgm:cxn modelId="{4BF51218-5D81-4751-93D6-F13528CFCDF2}" type="presOf" srcId="{22870AA6-BE25-41DF-A407-3D545C397819}" destId="{7F51F03B-4BEB-4593-B186-D7E778AE2386}" srcOrd="0" destOrd="0" presId="urn:microsoft.com/office/officeart/2005/8/layout/cycle2"/>
    <dgm:cxn modelId="{F30E0919-0DF0-43D2-89F8-3E0B8DB3EA7A}" type="presOf" srcId="{BF63736F-5201-483F-A77E-D9B78A9EA1E2}" destId="{6538FA74-BD5B-49D2-A494-D0ECB698ACAF}" srcOrd="0" destOrd="0" presId="urn:microsoft.com/office/officeart/2005/8/layout/cycle2"/>
    <dgm:cxn modelId="{88753E26-5223-4671-898E-721D170B4865}" srcId="{33C7222C-2C4F-48DE-85A2-1252A3026BB2}" destId="{603E7AF3-6053-4942-B800-B1EE8C4657F2}" srcOrd="3" destOrd="0" parTransId="{73839A27-54CD-4D29-9B9E-0A02AA53F26B}" sibTransId="{B7686932-B9EA-4D66-B295-C002ED84C5A1}"/>
    <dgm:cxn modelId="{27D4A629-5B34-466C-82F1-417DB7EE6471}" type="presOf" srcId="{BF63736F-5201-483F-A77E-D9B78A9EA1E2}" destId="{BDD5D9F4-389B-4193-97D0-FCB216D588C5}" srcOrd="1" destOrd="0" presId="urn:microsoft.com/office/officeart/2005/8/layout/cycle2"/>
    <dgm:cxn modelId="{E003323D-47BB-414C-94D1-74F9550293E6}" srcId="{33C7222C-2C4F-48DE-85A2-1252A3026BB2}" destId="{747C6DC5-CE13-4EB3-B288-340B84802E9E}" srcOrd="5" destOrd="0" parTransId="{B742D8E4-38DA-4BBA-ACF7-7A276F2F4ACF}" sibTransId="{BF63736F-5201-483F-A77E-D9B78A9EA1E2}"/>
    <dgm:cxn modelId="{42F7D83F-49C9-4B54-BC3D-8E1320B949B1}" type="presOf" srcId="{80765B9E-3807-4FA8-9417-3323B3A51948}" destId="{1C17FD9A-B30D-472C-A39E-A9DC3594A8B4}" srcOrd="0" destOrd="0" presId="urn:microsoft.com/office/officeart/2005/8/layout/cycle2"/>
    <dgm:cxn modelId="{3252F45C-D8DB-4417-A34C-6FCE257C0C4C}" type="presOf" srcId="{8A57D67A-1BE6-4EB3-81C7-53F8B4B5DD1D}" destId="{610EB5A2-4697-41CF-8836-D7FA43079A6D}" srcOrd="0" destOrd="0" presId="urn:microsoft.com/office/officeart/2005/8/layout/cycle2"/>
    <dgm:cxn modelId="{A8E40948-890B-4A13-AC1D-E84D6F257669}" srcId="{33C7222C-2C4F-48DE-85A2-1252A3026BB2}" destId="{9D3FC677-49F2-46E7-AA39-E3A2B457AD0F}" srcOrd="4" destOrd="0" parTransId="{BF4E4996-A213-4ECD-B72B-CDE4D5889032}" sibTransId="{FBC04EF7-C7C9-48BF-AC27-90ECF678669D}"/>
    <dgm:cxn modelId="{E657B86B-6578-424F-ACA7-ACFA2B62C5CD}" type="presOf" srcId="{D46267BA-E061-4A6A-A227-9D616C223898}" destId="{6DFCC937-DF61-4035-A1C1-A796140FE30F}" srcOrd="0" destOrd="0" presId="urn:microsoft.com/office/officeart/2005/8/layout/cycle2"/>
    <dgm:cxn modelId="{DF3A6B50-99CC-452A-AB35-404863CD339B}" type="presOf" srcId="{B7686932-B9EA-4D66-B295-C002ED84C5A1}" destId="{C7B8F5F8-BC13-4D1A-88FE-9F7A24015457}" srcOrd="1" destOrd="0" presId="urn:microsoft.com/office/officeart/2005/8/layout/cycle2"/>
    <dgm:cxn modelId="{54602856-CB7B-4B1C-9E31-E3C3025B95B4}" type="presOf" srcId="{80765B9E-3807-4FA8-9417-3323B3A51948}" destId="{338B7916-8418-4731-AC81-984B9B2EA117}" srcOrd="1" destOrd="0" presId="urn:microsoft.com/office/officeart/2005/8/layout/cycle2"/>
    <dgm:cxn modelId="{B67FED77-4AD1-4713-B62C-51C4186FFD54}" type="presOf" srcId="{4AAA38DD-AFCF-4EFC-BD96-A2D2C3EEE1EC}" destId="{DDCAE80F-945D-4644-8908-4E597F90A8E1}" srcOrd="1" destOrd="0" presId="urn:microsoft.com/office/officeart/2005/8/layout/cycle2"/>
    <dgm:cxn modelId="{3C8FFC7A-6FA9-42C6-ADE4-414A0CBC7868}" type="presOf" srcId="{33C7222C-2C4F-48DE-85A2-1252A3026BB2}" destId="{AC08F7B7-595E-44F0-84FD-D5405C2FE5D4}" srcOrd="0" destOrd="0" presId="urn:microsoft.com/office/officeart/2005/8/layout/cycle2"/>
    <dgm:cxn modelId="{FEE0A77D-EEBB-4658-BABA-6643D3C7F7B0}" type="presOf" srcId="{8A57D67A-1BE6-4EB3-81C7-53F8B4B5DD1D}" destId="{1F5934BC-05A4-48BB-8E0F-53C7F8A0ED29}" srcOrd="1" destOrd="0" presId="urn:microsoft.com/office/officeart/2005/8/layout/cycle2"/>
    <dgm:cxn modelId="{9B202588-4105-4072-A87D-DBC5838F11B8}" type="presOf" srcId="{B7686932-B9EA-4D66-B295-C002ED84C5A1}" destId="{7444A172-A33E-43C1-BFFE-818B9BADCCA5}" srcOrd="0" destOrd="0" presId="urn:microsoft.com/office/officeart/2005/8/layout/cycle2"/>
    <dgm:cxn modelId="{A4396A90-AE78-40CF-91AE-C50575E1EF50}" type="presOf" srcId="{4AAA38DD-AFCF-4EFC-BD96-A2D2C3EEE1EC}" destId="{1F3D1D68-F73A-41B5-9B11-AB19DC01707A}" srcOrd="0" destOrd="0" presId="urn:microsoft.com/office/officeart/2005/8/layout/cycle2"/>
    <dgm:cxn modelId="{878086A0-24AF-49D4-9FC4-07CBF5F5560E}" type="presOf" srcId="{9D3FC677-49F2-46E7-AA39-E3A2B457AD0F}" destId="{ED8F064F-FFEF-4550-AD68-483505D6D60C}" srcOrd="0" destOrd="0" presId="urn:microsoft.com/office/officeart/2005/8/layout/cycle2"/>
    <dgm:cxn modelId="{499C76B3-C339-4DC0-9367-C8C0A0B8B209}" type="presOf" srcId="{FBC04EF7-C7C9-48BF-AC27-90ECF678669D}" destId="{A6FB278C-DEA3-4E6E-B944-D18B79977407}" srcOrd="1" destOrd="0" presId="urn:microsoft.com/office/officeart/2005/8/layout/cycle2"/>
    <dgm:cxn modelId="{0E4F63B6-4779-4074-8C3A-45C9F382D6F6}" srcId="{33C7222C-2C4F-48DE-85A2-1252A3026BB2}" destId="{E99BA468-2FFA-428E-BE0C-2FB2C93F37C3}" srcOrd="1" destOrd="0" parTransId="{3D55F466-D450-4372-8E1A-19AF3C8C9E49}" sibTransId="{DCF7150D-8B85-42F5-B98E-80873A95E404}"/>
    <dgm:cxn modelId="{59E859D9-251D-4B65-B686-0A5A0DB6DB79}" srcId="{33C7222C-2C4F-48DE-85A2-1252A3026BB2}" destId="{D46267BA-E061-4A6A-A227-9D616C223898}" srcOrd="0" destOrd="0" parTransId="{FDA46546-EC54-4123-985A-8C8308C72FFC}" sibTransId="{80765B9E-3807-4FA8-9417-3323B3A51948}"/>
    <dgm:cxn modelId="{EB2C50DA-E121-4BF6-AEF9-AC1C500C8CAF}" type="presOf" srcId="{3BF36D3F-C697-42DF-B9E4-CD630A633FF9}" destId="{80FB55EF-D7CB-4562-AA8B-C4F4BEFD4A06}" srcOrd="0" destOrd="0" presId="urn:microsoft.com/office/officeart/2005/8/layout/cycle2"/>
    <dgm:cxn modelId="{2E9E9CDE-FC78-4C3A-8D7B-E43582F55F17}" type="presOf" srcId="{E99BA468-2FFA-428E-BE0C-2FB2C93F37C3}" destId="{E68EA86F-4B68-4144-BCEE-443CB3043CB4}" srcOrd="0" destOrd="0" presId="urn:microsoft.com/office/officeart/2005/8/layout/cycle2"/>
    <dgm:cxn modelId="{1756F8E2-43EC-4A0D-A7AD-E82435FBDCC3}" srcId="{33C7222C-2C4F-48DE-85A2-1252A3026BB2}" destId="{22870AA6-BE25-41DF-A407-3D545C397819}" srcOrd="2" destOrd="0" parTransId="{EC34727A-CF47-48B8-A1DA-3B2665880247}" sibTransId="{4AAA38DD-AFCF-4EFC-BD96-A2D2C3EEE1EC}"/>
    <dgm:cxn modelId="{CDEF82E6-A24B-43A7-A4B2-F3D4868544A1}" type="presOf" srcId="{603E7AF3-6053-4942-B800-B1EE8C4657F2}" destId="{D06F9CDF-CEB5-4D6A-892C-0AD1BB3D390E}" srcOrd="0" destOrd="0" presId="urn:microsoft.com/office/officeart/2005/8/layout/cycle2"/>
    <dgm:cxn modelId="{E680BEF6-814C-4809-92DA-CC8E8725C53E}" srcId="{33C7222C-2C4F-48DE-85A2-1252A3026BB2}" destId="{3BF36D3F-C697-42DF-B9E4-CD630A633FF9}" srcOrd="6" destOrd="0" parTransId="{9E9E596A-EB11-458C-A497-C5127E0FBE63}" sibTransId="{8A57D67A-1BE6-4EB3-81C7-53F8B4B5DD1D}"/>
    <dgm:cxn modelId="{DDDC0139-F3DD-4B2E-ADE4-E7188BC36F73}" type="presParOf" srcId="{AC08F7B7-595E-44F0-84FD-D5405C2FE5D4}" destId="{6DFCC937-DF61-4035-A1C1-A796140FE30F}" srcOrd="0" destOrd="0" presId="urn:microsoft.com/office/officeart/2005/8/layout/cycle2"/>
    <dgm:cxn modelId="{39D78E81-54D9-4629-BE3D-45FF78E9AC71}" type="presParOf" srcId="{AC08F7B7-595E-44F0-84FD-D5405C2FE5D4}" destId="{1C17FD9A-B30D-472C-A39E-A9DC3594A8B4}" srcOrd="1" destOrd="0" presId="urn:microsoft.com/office/officeart/2005/8/layout/cycle2"/>
    <dgm:cxn modelId="{BEE45BF5-F013-4A45-A92E-5BC0057475D3}" type="presParOf" srcId="{1C17FD9A-B30D-472C-A39E-A9DC3594A8B4}" destId="{338B7916-8418-4731-AC81-984B9B2EA117}" srcOrd="0" destOrd="0" presId="urn:microsoft.com/office/officeart/2005/8/layout/cycle2"/>
    <dgm:cxn modelId="{5CB14A1A-18FF-42B2-BEBB-3F68C6935385}" type="presParOf" srcId="{AC08F7B7-595E-44F0-84FD-D5405C2FE5D4}" destId="{E68EA86F-4B68-4144-BCEE-443CB3043CB4}" srcOrd="2" destOrd="0" presId="urn:microsoft.com/office/officeart/2005/8/layout/cycle2"/>
    <dgm:cxn modelId="{DBD413A5-8B83-42F4-81E8-D08A9540A621}" type="presParOf" srcId="{AC08F7B7-595E-44F0-84FD-D5405C2FE5D4}" destId="{3B586A88-1E7A-4D2E-8B00-7884D72CF4CA}" srcOrd="3" destOrd="0" presId="urn:microsoft.com/office/officeart/2005/8/layout/cycle2"/>
    <dgm:cxn modelId="{1B4D96F6-8A63-4362-9619-822519227207}" type="presParOf" srcId="{3B586A88-1E7A-4D2E-8B00-7884D72CF4CA}" destId="{BA8A1EDB-C4B5-49A6-8244-C6E8ECDFBFBA}" srcOrd="0" destOrd="0" presId="urn:microsoft.com/office/officeart/2005/8/layout/cycle2"/>
    <dgm:cxn modelId="{F443A205-BC67-4583-A55F-E38DF5311A6E}" type="presParOf" srcId="{AC08F7B7-595E-44F0-84FD-D5405C2FE5D4}" destId="{7F51F03B-4BEB-4593-B186-D7E778AE2386}" srcOrd="4" destOrd="0" presId="urn:microsoft.com/office/officeart/2005/8/layout/cycle2"/>
    <dgm:cxn modelId="{5D839BF8-3C7B-489E-95A3-DEC13F9AA2C4}" type="presParOf" srcId="{AC08F7B7-595E-44F0-84FD-D5405C2FE5D4}" destId="{1F3D1D68-F73A-41B5-9B11-AB19DC01707A}" srcOrd="5" destOrd="0" presId="urn:microsoft.com/office/officeart/2005/8/layout/cycle2"/>
    <dgm:cxn modelId="{1FEF25E4-E988-48E2-B187-8B0F39052ACE}" type="presParOf" srcId="{1F3D1D68-F73A-41B5-9B11-AB19DC01707A}" destId="{DDCAE80F-945D-4644-8908-4E597F90A8E1}" srcOrd="0" destOrd="0" presId="urn:microsoft.com/office/officeart/2005/8/layout/cycle2"/>
    <dgm:cxn modelId="{64161A17-B2C3-4D1F-B995-5A5280F431DD}" type="presParOf" srcId="{AC08F7B7-595E-44F0-84FD-D5405C2FE5D4}" destId="{D06F9CDF-CEB5-4D6A-892C-0AD1BB3D390E}" srcOrd="6" destOrd="0" presId="urn:microsoft.com/office/officeart/2005/8/layout/cycle2"/>
    <dgm:cxn modelId="{23D1261E-F2E2-452A-87B0-B7D9D7E072E4}" type="presParOf" srcId="{AC08F7B7-595E-44F0-84FD-D5405C2FE5D4}" destId="{7444A172-A33E-43C1-BFFE-818B9BADCCA5}" srcOrd="7" destOrd="0" presId="urn:microsoft.com/office/officeart/2005/8/layout/cycle2"/>
    <dgm:cxn modelId="{062BFA0C-6679-44EF-A7E1-FDB86235FA5E}" type="presParOf" srcId="{7444A172-A33E-43C1-BFFE-818B9BADCCA5}" destId="{C7B8F5F8-BC13-4D1A-88FE-9F7A24015457}" srcOrd="0" destOrd="0" presId="urn:microsoft.com/office/officeart/2005/8/layout/cycle2"/>
    <dgm:cxn modelId="{FC6DCC1B-C7C9-4125-9062-80DBF6AB7811}" type="presParOf" srcId="{AC08F7B7-595E-44F0-84FD-D5405C2FE5D4}" destId="{ED8F064F-FFEF-4550-AD68-483505D6D60C}" srcOrd="8" destOrd="0" presId="urn:microsoft.com/office/officeart/2005/8/layout/cycle2"/>
    <dgm:cxn modelId="{3238CBF4-EAE9-4A77-99AE-E0F3774EB79D}" type="presParOf" srcId="{AC08F7B7-595E-44F0-84FD-D5405C2FE5D4}" destId="{688EE647-B7C9-4B8F-8BE0-F3074D66BFFA}" srcOrd="9" destOrd="0" presId="urn:microsoft.com/office/officeart/2005/8/layout/cycle2"/>
    <dgm:cxn modelId="{323D83B4-13D1-414B-9DBB-9B160ECE47A7}" type="presParOf" srcId="{688EE647-B7C9-4B8F-8BE0-F3074D66BFFA}" destId="{A6FB278C-DEA3-4E6E-B944-D18B79977407}" srcOrd="0" destOrd="0" presId="urn:microsoft.com/office/officeart/2005/8/layout/cycle2"/>
    <dgm:cxn modelId="{A7346D11-E797-4A5E-AA87-DC16F61F5BEA}" type="presParOf" srcId="{AC08F7B7-595E-44F0-84FD-D5405C2FE5D4}" destId="{F2DA734C-D2C0-4057-8501-B003463CC3E5}" srcOrd="10" destOrd="0" presId="urn:microsoft.com/office/officeart/2005/8/layout/cycle2"/>
    <dgm:cxn modelId="{7DD47445-FF31-4E89-9045-7319B22CEEBB}" type="presParOf" srcId="{AC08F7B7-595E-44F0-84FD-D5405C2FE5D4}" destId="{6538FA74-BD5B-49D2-A494-D0ECB698ACAF}" srcOrd="11" destOrd="0" presId="urn:microsoft.com/office/officeart/2005/8/layout/cycle2"/>
    <dgm:cxn modelId="{36555A83-3125-4D0A-80E8-8F181DFC3B2D}" type="presParOf" srcId="{6538FA74-BD5B-49D2-A494-D0ECB698ACAF}" destId="{BDD5D9F4-389B-4193-97D0-FCB216D588C5}" srcOrd="0" destOrd="0" presId="urn:microsoft.com/office/officeart/2005/8/layout/cycle2"/>
    <dgm:cxn modelId="{CB8A0FAD-2BFB-44FF-94A0-4263310E0553}" type="presParOf" srcId="{AC08F7B7-595E-44F0-84FD-D5405C2FE5D4}" destId="{80FB55EF-D7CB-4562-AA8B-C4F4BEFD4A06}" srcOrd="12" destOrd="0" presId="urn:microsoft.com/office/officeart/2005/8/layout/cycle2"/>
    <dgm:cxn modelId="{5A5A6497-CD2A-4DF4-A3F6-E276E9E26484}" type="presParOf" srcId="{AC08F7B7-595E-44F0-84FD-D5405C2FE5D4}" destId="{610EB5A2-4697-41CF-8836-D7FA43079A6D}" srcOrd="13" destOrd="0" presId="urn:microsoft.com/office/officeart/2005/8/layout/cycle2"/>
    <dgm:cxn modelId="{1141E481-DBEE-4BB5-A6EB-5AC1102031D4}" type="presParOf" srcId="{610EB5A2-4697-41CF-8836-D7FA43079A6D}" destId="{1F5934BC-05A4-48BB-8E0F-53C7F8A0ED29}"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FCC937-DF61-4035-A1C1-A796140FE30F}">
      <dsp:nvSpPr>
        <dsp:cNvPr id="0" name=""/>
        <dsp:cNvSpPr/>
      </dsp:nvSpPr>
      <dsp:spPr>
        <a:xfrm>
          <a:off x="741086" y="393"/>
          <a:ext cx="240091" cy="240091"/>
        </a:xfrm>
        <a:prstGeom prst="ellipse">
          <a:avLst/>
        </a:prstGeom>
        <a:solidFill>
          <a:srgbClr val="2D495E"/>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1</a:t>
          </a:r>
        </a:p>
      </dsp:txBody>
      <dsp:txXfrm>
        <a:off x="776247" y="35554"/>
        <a:ext cx="169769" cy="169769"/>
      </dsp:txXfrm>
    </dsp:sp>
    <dsp:sp modelId="{1C17FD9A-B30D-472C-A39E-A9DC3594A8B4}">
      <dsp:nvSpPr>
        <dsp:cNvPr id="0" name=""/>
        <dsp:cNvSpPr/>
      </dsp:nvSpPr>
      <dsp:spPr>
        <a:xfrm rot="1542857">
          <a:off x="990024" y="157382"/>
          <a:ext cx="63905" cy="81030"/>
        </a:xfrm>
        <a:prstGeom prst="rightArrow">
          <a:avLst>
            <a:gd name="adj1" fmla="val 60000"/>
            <a:gd name="adj2" fmla="val 50000"/>
          </a:avLst>
        </a:prstGeom>
        <a:solidFill>
          <a:srgbClr val="2D495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990973" y="169429"/>
        <a:ext cx="44734" cy="48618"/>
      </dsp:txXfrm>
    </dsp:sp>
    <dsp:sp modelId="{E68EA86F-4B68-4144-BCEE-443CB3043CB4}">
      <dsp:nvSpPr>
        <dsp:cNvPr id="0" name=""/>
        <dsp:cNvSpPr/>
      </dsp:nvSpPr>
      <dsp:spPr>
        <a:xfrm>
          <a:off x="1066036" y="156881"/>
          <a:ext cx="240091" cy="240091"/>
        </a:xfrm>
        <a:prstGeom prst="ellipse">
          <a:avLst/>
        </a:prstGeom>
        <a:solidFill>
          <a:srgbClr val="D92E2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2</a:t>
          </a:r>
        </a:p>
      </dsp:txBody>
      <dsp:txXfrm>
        <a:off x="1101197" y="192042"/>
        <a:ext cx="169769" cy="169769"/>
      </dsp:txXfrm>
    </dsp:sp>
    <dsp:sp modelId="{3B586A88-1E7A-4D2E-8B00-7884D72CF4CA}">
      <dsp:nvSpPr>
        <dsp:cNvPr id="0" name=""/>
        <dsp:cNvSpPr/>
      </dsp:nvSpPr>
      <dsp:spPr>
        <a:xfrm rot="4628571">
          <a:off x="1193855" y="410460"/>
          <a:ext cx="63905" cy="81030"/>
        </a:xfrm>
        <a:prstGeom prst="rightArrow">
          <a:avLst>
            <a:gd name="adj1" fmla="val 60000"/>
            <a:gd name="adj2" fmla="val 50000"/>
          </a:avLst>
        </a:prstGeom>
        <a:solidFill>
          <a:srgbClr val="D92E2D"/>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201308" y="417321"/>
        <a:ext cx="44734" cy="48618"/>
      </dsp:txXfrm>
    </dsp:sp>
    <dsp:sp modelId="{7F51F03B-4BEB-4593-B186-D7E778AE2386}">
      <dsp:nvSpPr>
        <dsp:cNvPr id="0" name=""/>
        <dsp:cNvSpPr/>
      </dsp:nvSpPr>
      <dsp:spPr>
        <a:xfrm>
          <a:off x="1146292" y="508506"/>
          <a:ext cx="240091" cy="240091"/>
        </a:xfrm>
        <a:prstGeom prst="ellipse">
          <a:avLst/>
        </a:prstGeom>
        <a:solidFill>
          <a:srgbClr val="EC953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3</a:t>
          </a:r>
        </a:p>
      </dsp:txBody>
      <dsp:txXfrm>
        <a:off x="1181453" y="543667"/>
        <a:ext cx="169769" cy="169769"/>
      </dsp:txXfrm>
    </dsp:sp>
    <dsp:sp modelId="{1F3D1D68-F73A-41B5-9B11-AB19DC01707A}">
      <dsp:nvSpPr>
        <dsp:cNvPr id="0" name=""/>
        <dsp:cNvSpPr/>
      </dsp:nvSpPr>
      <dsp:spPr>
        <a:xfrm rot="7714286">
          <a:off x="1123076" y="727612"/>
          <a:ext cx="63905" cy="81030"/>
        </a:xfrm>
        <a:prstGeom prst="rightArrow">
          <a:avLst>
            <a:gd name="adj1" fmla="val 60000"/>
            <a:gd name="adj2" fmla="val 50000"/>
          </a:avLst>
        </a:prstGeom>
        <a:solidFill>
          <a:srgbClr val="EC953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1138638" y="736324"/>
        <a:ext cx="44734" cy="48618"/>
      </dsp:txXfrm>
    </dsp:sp>
    <dsp:sp modelId="{D06F9CDF-CEB5-4D6A-892C-0AD1BB3D390E}">
      <dsp:nvSpPr>
        <dsp:cNvPr id="0" name=""/>
        <dsp:cNvSpPr/>
      </dsp:nvSpPr>
      <dsp:spPr>
        <a:xfrm>
          <a:off x="921420" y="790487"/>
          <a:ext cx="240091" cy="240091"/>
        </a:xfrm>
        <a:prstGeom prst="ellipse">
          <a:avLst/>
        </a:prstGeom>
        <a:solidFill>
          <a:srgbClr val="E8C22C"/>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4</a:t>
          </a:r>
        </a:p>
      </dsp:txBody>
      <dsp:txXfrm>
        <a:off x="956581" y="825648"/>
        <a:ext cx="169769" cy="169769"/>
      </dsp:txXfrm>
    </dsp:sp>
    <dsp:sp modelId="{7444A172-A33E-43C1-BFFE-818B9BADCCA5}">
      <dsp:nvSpPr>
        <dsp:cNvPr id="0" name=""/>
        <dsp:cNvSpPr/>
      </dsp:nvSpPr>
      <dsp:spPr>
        <a:xfrm rot="10800000">
          <a:off x="830987" y="870017"/>
          <a:ext cx="63905" cy="81030"/>
        </a:xfrm>
        <a:prstGeom prst="rightArrow">
          <a:avLst>
            <a:gd name="adj1" fmla="val 60000"/>
            <a:gd name="adj2" fmla="val 50000"/>
          </a:avLst>
        </a:prstGeom>
        <a:solidFill>
          <a:srgbClr val="E8C22C"/>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850158" y="886223"/>
        <a:ext cx="44734" cy="48618"/>
      </dsp:txXfrm>
    </dsp:sp>
    <dsp:sp modelId="{ED8F064F-FFEF-4550-AD68-483505D6D60C}">
      <dsp:nvSpPr>
        <dsp:cNvPr id="0" name=""/>
        <dsp:cNvSpPr/>
      </dsp:nvSpPr>
      <dsp:spPr>
        <a:xfrm>
          <a:off x="560752" y="790487"/>
          <a:ext cx="240091" cy="240091"/>
        </a:xfrm>
        <a:prstGeom prst="ellipse">
          <a:avLst/>
        </a:prstGeom>
        <a:solidFill>
          <a:srgbClr val="34B0A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5</a:t>
          </a:r>
        </a:p>
      </dsp:txBody>
      <dsp:txXfrm>
        <a:off x="595913" y="825648"/>
        <a:ext cx="169769" cy="169769"/>
      </dsp:txXfrm>
    </dsp:sp>
    <dsp:sp modelId="{688EE647-B7C9-4B8F-8BE0-F3074D66BFFA}">
      <dsp:nvSpPr>
        <dsp:cNvPr id="0" name=""/>
        <dsp:cNvSpPr/>
      </dsp:nvSpPr>
      <dsp:spPr>
        <a:xfrm rot="13885714">
          <a:off x="537536" y="730441"/>
          <a:ext cx="63905" cy="81030"/>
        </a:xfrm>
        <a:prstGeom prst="rightArrow">
          <a:avLst>
            <a:gd name="adj1" fmla="val 60000"/>
            <a:gd name="adj2" fmla="val 50000"/>
          </a:avLst>
        </a:prstGeom>
        <a:solidFill>
          <a:srgbClr val="34B0A5"/>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553098" y="754141"/>
        <a:ext cx="44734" cy="48618"/>
      </dsp:txXfrm>
    </dsp:sp>
    <dsp:sp modelId="{F2DA734C-D2C0-4057-8501-B003463CC3E5}">
      <dsp:nvSpPr>
        <dsp:cNvPr id="0" name=""/>
        <dsp:cNvSpPr/>
      </dsp:nvSpPr>
      <dsp:spPr>
        <a:xfrm>
          <a:off x="335880" y="508506"/>
          <a:ext cx="240091" cy="240091"/>
        </a:xfrm>
        <a:prstGeom prst="ellipse">
          <a:avLst/>
        </a:prstGeom>
        <a:solidFill>
          <a:srgbClr val="5497B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6</a:t>
          </a:r>
        </a:p>
      </dsp:txBody>
      <dsp:txXfrm>
        <a:off x="371041" y="543667"/>
        <a:ext cx="169769" cy="169769"/>
      </dsp:txXfrm>
    </dsp:sp>
    <dsp:sp modelId="{6538FA74-BD5B-49D2-A494-D0ECB698ACAF}">
      <dsp:nvSpPr>
        <dsp:cNvPr id="0" name=""/>
        <dsp:cNvSpPr/>
      </dsp:nvSpPr>
      <dsp:spPr>
        <a:xfrm rot="16971429">
          <a:off x="463698" y="413987"/>
          <a:ext cx="63905" cy="81030"/>
        </a:xfrm>
        <a:prstGeom prst="rightArrow">
          <a:avLst>
            <a:gd name="adj1" fmla="val 60000"/>
            <a:gd name="adj2" fmla="val 50000"/>
          </a:avLst>
        </a:prstGeom>
        <a:solidFill>
          <a:srgbClr val="5497B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471151" y="439538"/>
        <a:ext cx="44734" cy="48618"/>
      </dsp:txXfrm>
    </dsp:sp>
    <dsp:sp modelId="{80FB55EF-D7CB-4562-AA8B-C4F4BEFD4A06}">
      <dsp:nvSpPr>
        <dsp:cNvPr id="0" name=""/>
        <dsp:cNvSpPr/>
      </dsp:nvSpPr>
      <dsp:spPr>
        <a:xfrm>
          <a:off x="416136" y="156881"/>
          <a:ext cx="240091" cy="240091"/>
        </a:xfrm>
        <a:prstGeom prst="ellipse">
          <a:avLst/>
        </a:prstGeom>
        <a:solidFill>
          <a:srgbClr val="6A357B"/>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7</a:t>
          </a:r>
        </a:p>
      </dsp:txBody>
      <dsp:txXfrm>
        <a:off x="451297" y="192042"/>
        <a:ext cx="169769" cy="169769"/>
      </dsp:txXfrm>
    </dsp:sp>
    <dsp:sp modelId="{610EB5A2-4697-41CF-8836-D7FA43079A6D}">
      <dsp:nvSpPr>
        <dsp:cNvPr id="0" name=""/>
        <dsp:cNvSpPr/>
      </dsp:nvSpPr>
      <dsp:spPr>
        <a:xfrm rot="20057143">
          <a:off x="665074" y="158952"/>
          <a:ext cx="63905" cy="81030"/>
        </a:xfrm>
        <a:prstGeom prst="rightArrow">
          <a:avLst>
            <a:gd name="adj1" fmla="val 60000"/>
            <a:gd name="adj2" fmla="val 50000"/>
          </a:avLst>
        </a:prstGeom>
        <a:solidFill>
          <a:srgbClr val="6A357B"/>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66023" y="179317"/>
        <a:ext cx="44734" cy="4861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B6B01-9BD8-43E4-81C7-11142218344C}" type="datetimeFigureOut">
              <a:rPr lang="en-GB" smtClean="0"/>
              <a:t>14/04/2026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CCEBDE-8C22-4B19-B140-0105F41728FF}" type="slidenum">
              <a:rPr lang="en-GB" smtClean="0"/>
              <a:t>‹#›</a:t>
            </a:fld>
            <a:endParaRPr lang="en-GB"/>
          </a:p>
        </p:txBody>
      </p:sp>
    </p:spTree>
    <p:extLst>
      <p:ext uri="{BB962C8B-B14F-4D97-AF65-F5344CB8AC3E}">
        <p14:creationId xmlns:p14="http://schemas.microsoft.com/office/powerpoint/2010/main" val="122297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ACCEBDE-8C22-4B19-B140-0105F41728FF}" type="slidenum">
              <a:rPr lang="en-GB" smtClean="0"/>
              <a:t>1</a:t>
            </a:fld>
            <a:endParaRPr lang="en-GB"/>
          </a:p>
        </p:txBody>
      </p:sp>
    </p:spTree>
    <p:extLst>
      <p:ext uri="{BB962C8B-B14F-4D97-AF65-F5344CB8AC3E}">
        <p14:creationId xmlns:p14="http://schemas.microsoft.com/office/powerpoint/2010/main" val="4136499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97D47-551F-DA82-BD69-AB8F485914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CDBF08C-68CB-9A95-3137-69FA8B862F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5626D08-570B-4B83-5F3B-C9EAB73DC78C}"/>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E34B62B1-B9C1-7007-148F-9A394155AD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45ABFB-BB66-741F-6617-4F2E956C3573}"/>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4264245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359E7-4909-2386-3919-3AAF7C86D60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6926C9B-9E2F-3985-E508-30E1FB4C3D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E636A1-7235-034A-29B3-0E9D6461EA03}"/>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FADA3291-7649-45EF-2883-5DDAE4FF66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49F3C2-DF5A-1466-BC5D-98A24983A936}"/>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3738254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FD48BC-0C73-9AA5-D3A7-5A3E5D567E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1757DB-2BB3-BB1C-8895-7D7B9580D6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DE6B56-D462-8DAD-ED49-33545EF364BE}"/>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4720B9D0-A548-77E7-9064-B5715BC929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190F4F-408C-0066-467B-49252693BFA9}"/>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3057703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5B5E-9B71-26F1-06BF-868122BF68E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36AC97B-CD72-9B41-8AC7-606C18C8F3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6F4D02-4B26-ECA1-A1ED-B4D750955FB3}"/>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A350D7E2-4419-E9DC-90D0-8B2CF1791B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6420AF-9D94-3C40-6A7A-BB03C4985B79}"/>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2928675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8C0E3-10C4-002A-4048-42211C9040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37EA491-10BF-4EC9-9F3E-079421A4B69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136E49-6C37-007E-5CD3-E684A0BCBA40}"/>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C8F208AF-DD8B-B4EA-210E-F9FE79FD6B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04D1CC-4BC5-4A17-0117-50EDF91B56A2}"/>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2520601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9F821-7331-2192-9693-15C925D72E0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CB5D05-8EEC-E291-183F-BFF05CC70A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6CE87CE-C0E2-8D07-F8A1-11A4EFED7B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527AE99-7893-2855-F7A0-C214466B4EBD}"/>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6" name="Footer Placeholder 5">
            <a:extLst>
              <a:ext uri="{FF2B5EF4-FFF2-40B4-BE49-F238E27FC236}">
                <a16:creationId xmlns:a16="http://schemas.microsoft.com/office/drawing/2014/main" id="{70D36C5F-5643-4B03-2313-9E68B3F307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E4C9F8-5FCD-F21A-A9FF-BC82993748C6}"/>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2690001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F3249-4FE5-24DF-0EE1-B3760B6F0C7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E2381C-FD6D-4A86-91A5-C575A56B6D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DCE319-1AA8-8148-3432-A3A72102F0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3BEACA2-6286-2445-A4D3-80FF6D3CAF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A250EB-C21A-1665-078F-4E4326525C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FD9384-6A9D-17B9-AD47-51CD972288D6}"/>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8" name="Footer Placeholder 7">
            <a:extLst>
              <a:ext uri="{FF2B5EF4-FFF2-40B4-BE49-F238E27FC236}">
                <a16:creationId xmlns:a16="http://schemas.microsoft.com/office/drawing/2014/main" id="{67736445-4318-D04B-FE15-15F75C8ACE9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0ECA64A-3A87-B589-A864-A6D4FF617A9E}"/>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922644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30902-67F2-57B6-2F16-9443FAB77D1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A53785D-C9A3-898B-8783-AE249FAC06F1}"/>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4" name="Footer Placeholder 3">
            <a:extLst>
              <a:ext uri="{FF2B5EF4-FFF2-40B4-BE49-F238E27FC236}">
                <a16:creationId xmlns:a16="http://schemas.microsoft.com/office/drawing/2014/main" id="{20DB7AEA-E753-DD7C-040F-B677EE6879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2E9A6ED-C30D-72D0-EE68-6713B8AB6109}"/>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217674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95342A-617C-1BF6-DAA7-A31D612002F3}"/>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3" name="Footer Placeholder 2">
            <a:extLst>
              <a:ext uri="{FF2B5EF4-FFF2-40B4-BE49-F238E27FC236}">
                <a16:creationId xmlns:a16="http://schemas.microsoft.com/office/drawing/2014/main" id="{15A75D26-E49B-2D48-646E-D5B990F78EF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39A9149-3A7A-130E-BCD0-BE1B26185139}"/>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3137501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5F6B-4645-7A76-0860-244D3D0A3A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4AED70E-DB4F-44BE-A8D6-0AEB91B81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8A97F80-00D7-AFE7-BABA-A91439192B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EFFF32-0A4D-7804-A2B9-D7E7280BF9BC}"/>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6" name="Footer Placeholder 5">
            <a:extLst>
              <a:ext uri="{FF2B5EF4-FFF2-40B4-BE49-F238E27FC236}">
                <a16:creationId xmlns:a16="http://schemas.microsoft.com/office/drawing/2014/main" id="{960B4B26-4379-72E0-EAA5-8F91FF5A32D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4B2D47-825A-B696-BAD9-39A43EF88792}"/>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159865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83A6B-C06F-02F7-4874-3DBA381DE7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C14369F-DF6A-FFD5-6DEE-7AE3984313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066BD5-8E88-5FAA-1F9E-3FB6E5421B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72365A-0802-675F-BF2B-C05045DC671C}"/>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6" name="Footer Placeholder 5">
            <a:extLst>
              <a:ext uri="{FF2B5EF4-FFF2-40B4-BE49-F238E27FC236}">
                <a16:creationId xmlns:a16="http://schemas.microsoft.com/office/drawing/2014/main" id="{5F5FCDDB-EBDA-248D-72AE-60B319430C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9B2D98-5D18-6B4F-2DD1-867481372E68}"/>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1483879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370166-D3C2-96A0-0982-F7B4ECF61B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51BED5F-A061-8F3B-4839-41CE6B106B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F80220-FB29-9F5F-5154-EF8431BFAD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BB4DE488-5D3B-017D-A33F-20D8EDDAC9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C2228B5-8F75-74A9-B65D-0733D44EA1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4D1B509-0680-4D18-9495-0292B213CC67}" type="slidenum">
              <a:rPr lang="en-GB" smtClean="0"/>
              <a:t>‹#›</a:t>
            </a:fld>
            <a:endParaRPr lang="en-GB"/>
          </a:p>
        </p:txBody>
      </p:sp>
    </p:spTree>
    <p:extLst>
      <p:ext uri="{BB962C8B-B14F-4D97-AF65-F5344CB8AC3E}">
        <p14:creationId xmlns:p14="http://schemas.microsoft.com/office/powerpoint/2010/main" val="3251297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BBBAFCD-2A3A-4903-EF0E-80D21C0920E4}"/>
              </a:ext>
            </a:extLst>
          </p:cNvPr>
          <p:cNvSpPr txBox="1"/>
          <p:nvPr/>
        </p:nvSpPr>
        <p:spPr>
          <a:xfrm>
            <a:off x="6144368" y="2823886"/>
            <a:ext cx="1809204" cy="1200329"/>
          </a:xfrm>
          <a:prstGeom prst="rect">
            <a:avLst/>
          </a:prstGeom>
          <a:noFill/>
        </p:spPr>
        <p:txBody>
          <a:bodyPr wrap="square" rtlCol="0">
            <a:spAutoFit/>
          </a:bodyPr>
          <a:lstStyle/>
          <a:p>
            <a:pPr algn="ctr"/>
            <a:r>
              <a:rPr lang="en-GB" sz="2400" b="1" dirty="0">
                <a:solidFill>
                  <a:srgbClr val="6A357B"/>
                </a:solidFill>
              </a:rPr>
              <a:t>SAR Iris</a:t>
            </a:r>
          </a:p>
          <a:p>
            <a:pPr algn="ctr"/>
            <a:r>
              <a:rPr lang="en-GB" sz="2400" b="1" dirty="0">
                <a:solidFill>
                  <a:srgbClr val="2D495E"/>
                </a:solidFill>
              </a:rPr>
              <a:t>7-point Briefing</a:t>
            </a:r>
          </a:p>
        </p:txBody>
      </p:sp>
      <p:sp>
        <p:nvSpPr>
          <p:cNvPr id="6" name="TextBox 5" descr="Empty textbox ">
            <a:extLst>
              <a:ext uri="{FF2B5EF4-FFF2-40B4-BE49-F238E27FC236}">
                <a16:creationId xmlns:a16="http://schemas.microsoft.com/office/drawing/2014/main" id="{986C4ADD-4A6D-83E4-D7C0-BC6D0A92B4C2}"/>
              </a:ext>
            </a:extLst>
          </p:cNvPr>
          <p:cNvSpPr txBox="1"/>
          <p:nvPr/>
        </p:nvSpPr>
        <p:spPr>
          <a:xfrm>
            <a:off x="5408508" y="111825"/>
            <a:ext cx="2854590" cy="2536865"/>
          </a:xfrm>
          <a:prstGeom prst="roundRect">
            <a:avLst/>
          </a:prstGeom>
          <a:solidFill>
            <a:srgbClr val="E1E5E6"/>
          </a:solidFill>
          <a:ln w="28575">
            <a:solidFill>
              <a:srgbClr val="2D495E"/>
            </a:solidFill>
          </a:ln>
        </p:spPr>
        <p:txBody>
          <a:bodyPr wrap="square" rtlCol="0">
            <a:spAutoFit/>
          </a:bodyPr>
          <a:lstStyle/>
          <a:p>
            <a:r>
              <a:rPr lang="en-GB" sz="1300" b="1" dirty="0">
                <a:latin typeface="Aptos Display" panose="020B0004020202020204" pitchFamily="34" charset="0"/>
              </a:rPr>
              <a:t>SAR Issues</a:t>
            </a:r>
          </a:p>
          <a:p>
            <a:r>
              <a:rPr lang="en-GB" sz="1300" dirty="0">
                <a:latin typeface="Aptos Display" panose="020B0004020202020204" pitchFamily="34" charset="0"/>
              </a:rPr>
              <a:t>Timeliness in contacting the Office of the Public Guardian and use of legal powers</a:t>
            </a:r>
          </a:p>
          <a:p>
            <a:r>
              <a:rPr lang="en-GB" sz="1300" dirty="0">
                <a:latin typeface="Aptos Display" panose="020B0004020202020204" pitchFamily="34" charset="0"/>
              </a:rPr>
              <a:t>Complexity in safeguarding where the main carer is a family member</a:t>
            </a:r>
          </a:p>
          <a:p>
            <a:r>
              <a:rPr lang="en-GB" sz="1300" dirty="0">
                <a:latin typeface="Aptos Display" panose="020B0004020202020204" pitchFamily="34" charset="0"/>
              </a:rPr>
              <a:t>Communication between services and working together </a:t>
            </a:r>
          </a:p>
          <a:p>
            <a:r>
              <a:rPr lang="en-GB" sz="1300" dirty="0">
                <a:latin typeface="Aptos Display" panose="020B0004020202020204" pitchFamily="34" charset="0"/>
              </a:rPr>
              <a:t>Domestic abuse and difficulties establishing the person’s views and wishes</a:t>
            </a:r>
          </a:p>
        </p:txBody>
      </p:sp>
      <p:grpSp>
        <p:nvGrpSpPr>
          <p:cNvPr id="13" name="Group 12">
            <a:extLst>
              <a:ext uri="{FF2B5EF4-FFF2-40B4-BE49-F238E27FC236}">
                <a16:creationId xmlns:a16="http://schemas.microsoft.com/office/drawing/2014/main" id="{FA8DB4F9-A9AD-6776-4927-996F23243F87}"/>
              </a:ext>
              <a:ext uri="{C183D7F6-B498-43B3-948B-1728B52AA6E4}">
                <adec:decorative xmlns:adec="http://schemas.microsoft.com/office/drawing/2017/decorative" val="1"/>
              </a:ext>
            </a:extLst>
          </p:cNvPr>
          <p:cNvGrpSpPr/>
          <p:nvPr/>
        </p:nvGrpSpPr>
        <p:grpSpPr>
          <a:xfrm>
            <a:off x="7969889" y="11100"/>
            <a:ext cx="646413" cy="646413"/>
            <a:chOff x="1533533" y="747"/>
            <a:chExt cx="646413" cy="646413"/>
          </a:xfrm>
        </p:grpSpPr>
        <p:sp>
          <p:nvSpPr>
            <p:cNvPr id="14" name="Oval 13">
              <a:extLst>
                <a:ext uri="{FF2B5EF4-FFF2-40B4-BE49-F238E27FC236}">
                  <a16:creationId xmlns:a16="http://schemas.microsoft.com/office/drawing/2014/main" id="{CC78744E-C236-875E-F716-A6C5F5ADE4F9}"/>
                </a:ext>
              </a:extLst>
            </p:cNvPr>
            <p:cNvSpPr/>
            <p:nvPr/>
          </p:nvSpPr>
          <p:spPr>
            <a:xfrm>
              <a:off x="1533533" y="747"/>
              <a:ext cx="646413" cy="646413"/>
            </a:xfrm>
            <a:prstGeom prst="ellipse">
              <a:avLst/>
            </a:prstGeom>
            <a:solidFill>
              <a:srgbClr val="2D495E"/>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15" name="Oval 4">
              <a:extLst>
                <a:ext uri="{FF2B5EF4-FFF2-40B4-BE49-F238E27FC236}">
                  <a16:creationId xmlns:a16="http://schemas.microsoft.com/office/drawing/2014/main" id="{8B84D373-26DA-E19B-4445-004B1F9CA7FB}"/>
                </a:ext>
                <a:ext uri="{C183D7F6-B498-43B3-948B-1728B52AA6E4}">
                  <adec:decorative xmlns:adec="http://schemas.microsoft.com/office/drawing/2017/decorative" val="1"/>
                </a:ext>
              </a:extLst>
            </p:cNvPr>
            <p:cNvSpPr txBox="1"/>
            <p:nvPr/>
          </p:nvSpPr>
          <p:spPr>
            <a:xfrm>
              <a:off x="1628198" y="95412"/>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1</a:t>
              </a:r>
            </a:p>
          </p:txBody>
        </p:sp>
      </p:grpSp>
      <p:grpSp>
        <p:nvGrpSpPr>
          <p:cNvPr id="34" name="Group 33">
            <a:extLst>
              <a:ext uri="{FF2B5EF4-FFF2-40B4-BE49-F238E27FC236}">
                <a16:creationId xmlns:a16="http://schemas.microsoft.com/office/drawing/2014/main" id="{4DF27B3C-DC2F-5320-F5F9-4D21EF80DA63}"/>
              </a:ext>
              <a:ext uri="{C183D7F6-B498-43B3-948B-1728B52AA6E4}">
                <adec:decorative xmlns:adec="http://schemas.microsoft.com/office/drawing/2017/decorative" val="1"/>
              </a:ext>
            </a:extLst>
          </p:cNvPr>
          <p:cNvGrpSpPr/>
          <p:nvPr/>
        </p:nvGrpSpPr>
        <p:grpSpPr>
          <a:xfrm rot="20091640">
            <a:off x="8149546" y="1140702"/>
            <a:ext cx="635410" cy="479110"/>
            <a:chOff x="994612" y="255400"/>
            <a:chExt cx="97003" cy="123197"/>
          </a:xfrm>
        </p:grpSpPr>
        <p:sp>
          <p:nvSpPr>
            <p:cNvPr id="35" name="Arrow: Right 34">
              <a:extLst>
                <a:ext uri="{FF2B5EF4-FFF2-40B4-BE49-F238E27FC236}">
                  <a16:creationId xmlns:a16="http://schemas.microsoft.com/office/drawing/2014/main" id="{6FDDD5FB-A60D-EBF2-F036-AD9A25059007}"/>
                </a:ext>
              </a:extLst>
            </p:cNvPr>
            <p:cNvSpPr/>
            <p:nvPr/>
          </p:nvSpPr>
          <p:spPr>
            <a:xfrm rot="1542857">
              <a:off x="994612" y="255400"/>
              <a:ext cx="97003" cy="123197"/>
            </a:xfrm>
            <a:prstGeom prst="rightArrow">
              <a:avLst>
                <a:gd name="adj1" fmla="val 60000"/>
                <a:gd name="adj2" fmla="val 50000"/>
              </a:avLst>
            </a:prstGeom>
            <a:solidFill>
              <a:srgbClr val="2D495E"/>
            </a:solid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36" name="Arrow: Right 4">
              <a:extLst>
                <a:ext uri="{FF2B5EF4-FFF2-40B4-BE49-F238E27FC236}">
                  <a16:creationId xmlns:a16="http://schemas.microsoft.com/office/drawing/2014/main" id="{A6AD41AC-1E91-213C-3AC2-4322599336BE}"/>
                </a:ext>
              </a:extLst>
            </p:cNvPr>
            <p:cNvSpPr txBox="1"/>
            <p:nvPr/>
          </p:nvSpPr>
          <p:spPr>
            <a:xfrm rot="1542857">
              <a:off x="996053" y="273726"/>
              <a:ext cx="67902" cy="739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p:txBody>
        </p:sp>
      </p:grpSp>
      <p:sp>
        <p:nvSpPr>
          <p:cNvPr id="7" name="TextBox 6" descr="Empty textbox ">
            <a:extLst>
              <a:ext uri="{FF2B5EF4-FFF2-40B4-BE49-F238E27FC236}">
                <a16:creationId xmlns:a16="http://schemas.microsoft.com/office/drawing/2014/main" id="{80A88251-A300-1321-D9A7-C7BBA9F276C5}"/>
              </a:ext>
            </a:extLst>
          </p:cNvPr>
          <p:cNvSpPr txBox="1"/>
          <p:nvPr/>
        </p:nvSpPr>
        <p:spPr>
          <a:xfrm>
            <a:off x="8787344" y="150362"/>
            <a:ext cx="3365952" cy="2758202"/>
          </a:xfrm>
          <a:prstGeom prst="roundRect">
            <a:avLst/>
          </a:prstGeom>
          <a:solidFill>
            <a:srgbClr val="FCE9DB"/>
          </a:solidFill>
          <a:ln w="28575">
            <a:solidFill>
              <a:srgbClr val="D92E2D"/>
            </a:solidFill>
          </a:ln>
        </p:spPr>
        <p:txBody>
          <a:bodyPr wrap="square" rtlCol="0">
            <a:spAutoFit/>
          </a:bodyPr>
          <a:lstStyle/>
          <a:p>
            <a:r>
              <a:rPr lang="en-GB" sz="1300" b="1" dirty="0"/>
              <a:t>History</a:t>
            </a:r>
          </a:p>
          <a:p>
            <a:r>
              <a:rPr lang="en-GB" sz="1300" dirty="0"/>
              <a:t>Iris was a 98-year-old woman living</a:t>
            </a:r>
          </a:p>
          <a:p>
            <a:r>
              <a:rPr lang="en-GB" sz="1300" dirty="0"/>
              <a:t> with one of her sons. She had significant physical health needs and suspected dementia. She communicated through body language and gave limited verbal answers. She was mainly cared for by one of her sons. There were concerns about the way he cared for her and his response to professionals and paid carers. Iris died at home.</a:t>
            </a:r>
          </a:p>
          <a:p>
            <a:pPr algn="ctr"/>
            <a:endParaRPr lang="en-GB" sz="1300" b="1" dirty="0"/>
          </a:p>
        </p:txBody>
      </p:sp>
      <p:grpSp>
        <p:nvGrpSpPr>
          <p:cNvPr id="16" name="Group 15">
            <a:extLst>
              <a:ext uri="{FF2B5EF4-FFF2-40B4-BE49-F238E27FC236}">
                <a16:creationId xmlns:a16="http://schemas.microsoft.com/office/drawing/2014/main" id="{B1EED6A3-3B60-36C8-DD7E-82CCC42AD8F3}"/>
              </a:ext>
              <a:ext uri="{C183D7F6-B498-43B3-948B-1728B52AA6E4}">
                <adec:decorative xmlns:adec="http://schemas.microsoft.com/office/drawing/2017/decorative" val="1"/>
              </a:ext>
            </a:extLst>
          </p:cNvPr>
          <p:cNvGrpSpPr/>
          <p:nvPr/>
        </p:nvGrpSpPr>
        <p:grpSpPr>
          <a:xfrm>
            <a:off x="11545587" y="-11325"/>
            <a:ext cx="646413" cy="623398"/>
            <a:chOff x="2408169" y="421950"/>
            <a:chExt cx="646413" cy="646413"/>
          </a:xfrm>
        </p:grpSpPr>
        <p:sp>
          <p:nvSpPr>
            <p:cNvPr id="17" name="Oval 16">
              <a:extLst>
                <a:ext uri="{FF2B5EF4-FFF2-40B4-BE49-F238E27FC236}">
                  <a16:creationId xmlns:a16="http://schemas.microsoft.com/office/drawing/2014/main" id="{B12B1F48-7BDE-F710-3D9B-7CAB48FA6009}"/>
                </a:ext>
              </a:extLst>
            </p:cNvPr>
            <p:cNvSpPr/>
            <p:nvPr/>
          </p:nvSpPr>
          <p:spPr>
            <a:xfrm>
              <a:off x="2408169" y="421950"/>
              <a:ext cx="646413" cy="646413"/>
            </a:xfrm>
            <a:prstGeom prst="ellipse">
              <a:avLst/>
            </a:prstGeom>
            <a:solidFill>
              <a:srgbClr val="D92E2D"/>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a:lstStyle/>
            <a:p>
              <a:endParaRPr lang="en-GB"/>
            </a:p>
          </p:txBody>
        </p:sp>
        <p:sp>
          <p:nvSpPr>
            <p:cNvPr id="18" name="Oval 4">
              <a:extLst>
                <a:ext uri="{FF2B5EF4-FFF2-40B4-BE49-F238E27FC236}">
                  <a16:creationId xmlns:a16="http://schemas.microsoft.com/office/drawing/2014/main" id="{9CD199FB-8541-E2EA-E3B8-453469EEEEF1}"/>
                </a:ext>
                <a:ext uri="{C183D7F6-B498-43B3-948B-1728B52AA6E4}">
                  <adec:decorative xmlns:adec="http://schemas.microsoft.com/office/drawing/2017/decorative" val="1"/>
                </a:ext>
              </a:extLst>
            </p:cNvPr>
            <p:cNvSpPr txBox="1"/>
            <p:nvPr/>
          </p:nvSpPr>
          <p:spPr>
            <a:xfrm>
              <a:off x="2502834" y="516615"/>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2</a:t>
              </a:r>
            </a:p>
          </p:txBody>
        </p:sp>
      </p:grpSp>
      <p:grpSp>
        <p:nvGrpSpPr>
          <p:cNvPr id="43" name="Group 42">
            <a:extLst>
              <a:ext uri="{FF2B5EF4-FFF2-40B4-BE49-F238E27FC236}">
                <a16:creationId xmlns:a16="http://schemas.microsoft.com/office/drawing/2014/main" id="{55E5448E-F2F0-29FC-0395-654D6ECD1C39}"/>
              </a:ext>
              <a:ext uri="{C183D7F6-B498-43B3-948B-1728B52AA6E4}">
                <adec:decorative xmlns:adec="http://schemas.microsoft.com/office/drawing/2017/decorative" val="1"/>
              </a:ext>
            </a:extLst>
          </p:cNvPr>
          <p:cNvGrpSpPr/>
          <p:nvPr/>
        </p:nvGrpSpPr>
        <p:grpSpPr>
          <a:xfrm rot="3858946">
            <a:off x="10046484" y="3084415"/>
            <a:ext cx="846894" cy="557441"/>
            <a:chOff x="996053" y="273726"/>
            <a:chExt cx="153864" cy="149130"/>
          </a:xfrm>
          <a:solidFill>
            <a:srgbClr val="D92E2D"/>
          </a:solidFill>
        </p:grpSpPr>
        <p:sp>
          <p:nvSpPr>
            <p:cNvPr id="44" name="Arrow: Right 43">
              <a:extLst>
                <a:ext uri="{FF2B5EF4-FFF2-40B4-BE49-F238E27FC236}">
                  <a16:creationId xmlns:a16="http://schemas.microsoft.com/office/drawing/2014/main" id="{30E8D2CA-C9EC-FFBC-25EB-570C3E141C64}"/>
                </a:ext>
              </a:extLst>
            </p:cNvPr>
            <p:cNvSpPr/>
            <p:nvPr/>
          </p:nvSpPr>
          <p:spPr>
            <a:xfrm rot="1542857">
              <a:off x="1052914" y="299659"/>
              <a:ext cx="97003" cy="123197"/>
            </a:xfrm>
            <a:prstGeom prst="rightArrow">
              <a:avLst>
                <a:gd name="adj1" fmla="val 60000"/>
                <a:gd name="adj2" fmla="val 50000"/>
              </a:avLst>
            </a:prstGeom>
            <a:grp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45" name="Arrow: Right 4">
              <a:extLst>
                <a:ext uri="{FF2B5EF4-FFF2-40B4-BE49-F238E27FC236}">
                  <a16:creationId xmlns:a16="http://schemas.microsoft.com/office/drawing/2014/main" id="{2616ED43-7B44-E2DC-E714-B5136AEAA877}"/>
                </a:ext>
              </a:extLst>
            </p:cNvPr>
            <p:cNvSpPr txBox="1"/>
            <p:nvPr/>
          </p:nvSpPr>
          <p:spPr>
            <a:xfrm rot="1542857">
              <a:off x="996053" y="273726"/>
              <a:ext cx="67902" cy="7391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dirty="0"/>
            </a:p>
          </p:txBody>
        </p:sp>
      </p:grpSp>
      <p:sp>
        <p:nvSpPr>
          <p:cNvPr id="8" name="TextBox 7" descr="Empty textbox ">
            <a:extLst>
              <a:ext uri="{FF2B5EF4-FFF2-40B4-BE49-F238E27FC236}">
                <a16:creationId xmlns:a16="http://schemas.microsoft.com/office/drawing/2014/main" id="{2C21F252-F300-6290-6370-072503432A20}"/>
              </a:ext>
            </a:extLst>
          </p:cNvPr>
          <p:cNvSpPr txBox="1"/>
          <p:nvPr/>
        </p:nvSpPr>
        <p:spPr>
          <a:xfrm>
            <a:off x="8731383" y="3791889"/>
            <a:ext cx="3365952" cy="2536865"/>
          </a:xfrm>
          <a:prstGeom prst="roundRect">
            <a:avLst/>
          </a:prstGeom>
          <a:solidFill>
            <a:srgbClr val="FEF5E4"/>
          </a:solidFill>
          <a:ln w="28575">
            <a:solidFill>
              <a:srgbClr val="EC9536"/>
            </a:solidFill>
          </a:ln>
        </p:spPr>
        <p:txBody>
          <a:bodyPr wrap="square" rtlCol="0">
            <a:spAutoFit/>
          </a:bodyPr>
          <a:lstStyle/>
          <a:p>
            <a:r>
              <a:rPr lang="en-GB" sz="1300" b="1" dirty="0">
                <a:latin typeface="Aptos Display" panose="020B0004020202020204" pitchFamily="34" charset="0"/>
              </a:rPr>
              <a:t>Safeguarding Adult Review (SAR</a:t>
            </a:r>
            <a:r>
              <a:rPr lang="en-GB" sz="1300" dirty="0">
                <a:latin typeface="Aptos Display" panose="020B0004020202020204" pitchFamily="34" charset="0"/>
              </a:rPr>
              <a:t>)</a:t>
            </a:r>
          </a:p>
          <a:p>
            <a:r>
              <a:rPr lang="en-GB" sz="1300" dirty="0">
                <a:latin typeface="Aptos Display" panose="020B0004020202020204" pitchFamily="34" charset="0"/>
              </a:rPr>
              <a:t>The review was commissioned under the Care Act 2014 by the Hertfordshire Safeguarding Adult Board (HSAB) due to the death of an adult with care and support needs linked to abuse. It covered a review of the period between May 2023 to October 2024 and involved key partners across Hertfordshire. An action plan has been developed and is being implemented by the HSAB</a:t>
            </a:r>
          </a:p>
        </p:txBody>
      </p:sp>
      <p:grpSp>
        <p:nvGrpSpPr>
          <p:cNvPr id="19" name="Group 18">
            <a:extLst>
              <a:ext uri="{FF2B5EF4-FFF2-40B4-BE49-F238E27FC236}">
                <a16:creationId xmlns:a16="http://schemas.microsoft.com/office/drawing/2014/main" id="{A7177520-6100-2F88-0294-4A98D228B96E}"/>
              </a:ext>
              <a:ext uri="{C183D7F6-B498-43B3-948B-1728B52AA6E4}">
                <adec:decorative xmlns:adec="http://schemas.microsoft.com/office/drawing/2017/decorative" val="1"/>
              </a:ext>
            </a:extLst>
          </p:cNvPr>
          <p:cNvGrpSpPr/>
          <p:nvPr/>
        </p:nvGrpSpPr>
        <p:grpSpPr>
          <a:xfrm>
            <a:off x="11545586" y="3545608"/>
            <a:ext cx="646413" cy="646413"/>
            <a:chOff x="2624186" y="1368383"/>
            <a:chExt cx="646413" cy="646413"/>
          </a:xfrm>
        </p:grpSpPr>
        <p:sp>
          <p:nvSpPr>
            <p:cNvPr id="20" name="Oval 19">
              <a:extLst>
                <a:ext uri="{FF2B5EF4-FFF2-40B4-BE49-F238E27FC236}">
                  <a16:creationId xmlns:a16="http://schemas.microsoft.com/office/drawing/2014/main" id="{FC779D59-2DEA-186A-E50F-35AE8F1C0092}"/>
                </a:ext>
              </a:extLst>
            </p:cNvPr>
            <p:cNvSpPr/>
            <p:nvPr/>
          </p:nvSpPr>
          <p:spPr>
            <a:xfrm>
              <a:off x="2624186" y="1368383"/>
              <a:ext cx="646413" cy="646413"/>
            </a:xfrm>
            <a:prstGeom prst="ellipse">
              <a:avLst/>
            </a:prstGeom>
            <a:solidFill>
              <a:srgbClr val="EC9536"/>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a:lstStyle/>
            <a:p>
              <a:endParaRPr lang="en-GB"/>
            </a:p>
          </p:txBody>
        </p:sp>
        <p:sp>
          <p:nvSpPr>
            <p:cNvPr id="21" name="Oval 4">
              <a:extLst>
                <a:ext uri="{FF2B5EF4-FFF2-40B4-BE49-F238E27FC236}">
                  <a16:creationId xmlns:a16="http://schemas.microsoft.com/office/drawing/2014/main" id="{994EC1A3-F651-417C-C504-E8795C3F9AC6}"/>
                </a:ext>
              </a:extLst>
            </p:cNvPr>
            <p:cNvSpPr txBox="1"/>
            <p:nvPr/>
          </p:nvSpPr>
          <p:spPr>
            <a:xfrm>
              <a:off x="2718850" y="1463047"/>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3</a:t>
              </a:r>
            </a:p>
          </p:txBody>
        </p:sp>
      </p:grpSp>
      <p:sp>
        <p:nvSpPr>
          <p:cNvPr id="9" name="TextBox 8" descr="Empty textbox ">
            <a:extLst>
              <a:ext uri="{FF2B5EF4-FFF2-40B4-BE49-F238E27FC236}">
                <a16:creationId xmlns:a16="http://schemas.microsoft.com/office/drawing/2014/main" id="{F1C6A8D5-2374-DD01-510A-9F44B4794E00}"/>
              </a:ext>
            </a:extLst>
          </p:cNvPr>
          <p:cNvSpPr txBox="1"/>
          <p:nvPr/>
        </p:nvSpPr>
        <p:spPr>
          <a:xfrm>
            <a:off x="5485955" y="4244462"/>
            <a:ext cx="2894684" cy="2315528"/>
          </a:xfrm>
          <a:prstGeom prst="roundRect">
            <a:avLst/>
          </a:prstGeom>
          <a:solidFill>
            <a:srgbClr val="FFF8E5"/>
          </a:solidFill>
          <a:ln w="28575">
            <a:solidFill>
              <a:srgbClr val="E8C22C"/>
            </a:solidFill>
          </a:ln>
        </p:spPr>
        <p:txBody>
          <a:bodyPr wrap="square" rtlCol="0">
            <a:spAutoFit/>
          </a:bodyPr>
          <a:lstStyle/>
          <a:p>
            <a:r>
              <a:rPr lang="en-GB" sz="1300" b="1" dirty="0">
                <a:solidFill>
                  <a:schemeClr val="tx1"/>
                </a:solidFill>
                <a:latin typeface="Aptos Display" panose="020B0004020202020204" pitchFamily="34" charset="0"/>
                <a:ea typeface="Times New Roman" panose="02020603050405020304" pitchFamily="18" charset="0"/>
                <a:cs typeface="Times New Roman" panose="02020603050405020304" pitchFamily="18" charset="0"/>
              </a:rPr>
              <a:t>Good practice </a:t>
            </a:r>
          </a:p>
          <a:p>
            <a:pPr marL="285750" indent="-285750">
              <a:buFont typeface="Arial" panose="020B0604020202020204" pitchFamily="34" charset="0"/>
              <a:buChar char="•"/>
            </a:pPr>
            <a:r>
              <a:rPr lang="en-GB" sz="1300" dirty="0">
                <a:latin typeface="Aptos Display" panose="020B0004020202020204" pitchFamily="34" charset="0"/>
                <a:ea typeface="Times New Roman" panose="02020603050405020304" pitchFamily="18" charset="0"/>
                <a:cs typeface="Times New Roman" panose="02020603050405020304" pitchFamily="18" charset="0"/>
              </a:rPr>
              <a:t>Good multi-agency communication on several occasions</a:t>
            </a:r>
          </a:p>
          <a:p>
            <a:pPr marL="285750" indent="-285750">
              <a:buFont typeface="Arial" panose="020B0604020202020204" pitchFamily="34" charset="0"/>
              <a:buChar char="•"/>
            </a:pPr>
            <a:r>
              <a:rPr lang="en-GB" sz="1300" dirty="0">
                <a:latin typeface="Aptos Display" panose="020B0004020202020204" pitchFamily="34" charset="0"/>
                <a:ea typeface="Times New Roman" panose="02020603050405020304" pitchFamily="18" charset="0"/>
                <a:cs typeface="Times New Roman" panose="02020603050405020304" pitchFamily="18" charset="0"/>
              </a:rPr>
              <a:t>Recognition of domestic abuse</a:t>
            </a:r>
          </a:p>
          <a:p>
            <a:pPr marL="285750" indent="-285750">
              <a:buFont typeface="Arial" panose="020B0604020202020204" pitchFamily="34" charset="0"/>
              <a:buChar char="•"/>
            </a:pPr>
            <a:r>
              <a:rPr lang="en-GB" sz="1300" dirty="0">
                <a:latin typeface="Aptos Display" panose="020B0004020202020204" pitchFamily="34" charset="0"/>
                <a:ea typeface="Times New Roman" panose="02020603050405020304" pitchFamily="18" charset="0"/>
                <a:cs typeface="Times New Roman" panose="02020603050405020304" pitchFamily="18" charset="0"/>
              </a:rPr>
              <a:t>Use of IMCA </a:t>
            </a:r>
          </a:p>
          <a:p>
            <a:pPr marL="285750" indent="-285750">
              <a:buFont typeface="Arial" panose="020B0604020202020204" pitchFamily="34" charset="0"/>
              <a:buChar char="•"/>
            </a:pPr>
            <a:r>
              <a:rPr lang="en-GB" sz="1300" dirty="0">
                <a:latin typeface="Aptos Display" panose="020B0004020202020204" pitchFamily="34" charset="0"/>
                <a:ea typeface="Times New Roman" panose="02020603050405020304" pitchFamily="18" charset="0"/>
                <a:cs typeface="Times New Roman" panose="02020603050405020304" pitchFamily="18" charset="0"/>
              </a:rPr>
              <a:t>Mental Capacity Assessments</a:t>
            </a:r>
          </a:p>
          <a:p>
            <a:pPr marL="285750" indent="-285750">
              <a:buFont typeface="Arial" panose="020B0604020202020204" pitchFamily="34" charset="0"/>
              <a:buChar char="•"/>
            </a:pPr>
            <a:r>
              <a:rPr lang="en-GB" sz="1300" dirty="0">
                <a:latin typeface="Aptos Display" panose="020B0004020202020204" pitchFamily="34" charset="0"/>
                <a:ea typeface="Times New Roman" panose="02020603050405020304" pitchFamily="18" charset="0"/>
                <a:cs typeface="Times New Roman" panose="02020603050405020304" pitchFamily="18" charset="0"/>
              </a:rPr>
              <a:t>Senior management support</a:t>
            </a:r>
          </a:p>
          <a:p>
            <a:pPr marL="285750" indent="-285750">
              <a:buFont typeface="Arial" panose="020B0604020202020204" pitchFamily="34" charset="0"/>
              <a:buChar char="•"/>
            </a:pPr>
            <a:r>
              <a:rPr lang="en-GB" sz="1300" dirty="0">
                <a:latin typeface="Aptos Display" panose="020B0004020202020204" pitchFamily="34" charset="0"/>
                <a:ea typeface="Times New Roman" panose="02020603050405020304" pitchFamily="18" charset="0"/>
                <a:cs typeface="Times New Roman" panose="02020603050405020304" pitchFamily="18" charset="0"/>
              </a:rPr>
              <a:t>Robust response to complaints</a:t>
            </a:r>
          </a:p>
          <a:p>
            <a:pPr marL="285750" indent="-285750">
              <a:buFont typeface="Arial" panose="020B0604020202020204" pitchFamily="34" charset="0"/>
              <a:buChar char="•"/>
            </a:pPr>
            <a:r>
              <a:rPr lang="en-GB" sz="1300" dirty="0">
                <a:latin typeface="Aptos Display" panose="020B0004020202020204" pitchFamily="34" charset="0"/>
                <a:ea typeface="Times New Roman" panose="02020603050405020304" pitchFamily="18" charset="0"/>
                <a:cs typeface="Times New Roman" panose="02020603050405020304" pitchFamily="18" charset="0"/>
              </a:rPr>
              <a:t>Challenging her son’s behaviour</a:t>
            </a:r>
            <a:endParaRPr lang="en-GB" sz="1300" dirty="0">
              <a:solidFill>
                <a:schemeClr val="tx1"/>
              </a:solidFill>
              <a:latin typeface="Aptos Display" panose="020B0004020202020204" pitchFamily="34" charset="0"/>
              <a:ea typeface="Times New Roman" panose="02020603050405020304" pitchFamily="18" charset="0"/>
              <a:cs typeface="Times New Roman" panose="02020603050405020304" pitchFamily="18" charset="0"/>
            </a:endParaRPr>
          </a:p>
        </p:txBody>
      </p:sp>
      <p:grpSp>
        <p:nvGrpSpPr>
          <p:cNvPr id="22" name="Group 21">
            <a:extLst>
              <a:ext uri="{FF2B5EF4-FFF2-40B4-BE49-F238E27FC236}">
                <a16:creationId xmlns:a16="http://schemas.microsoft.com/office/drawing/2014/main" id="{84E15887-8382-1EA8-CE22-27295A6DEBFC}"/>
              </a:ext>
              <a:ext uri="{C183D7F6-B498-43B3-948B-1728B52AA6E4}">
                <adec:decorative xmlns:adec="http://schemas.microsoft.com/office/drawing/2017/decorative" val="1"/>
              </a:ext>
            </a:extLst>
          </p:cNvPr>
          <p:cNvGrpSpPr/>
          <p:nvPr/>
        </p:nvGrpSpPr>
        <p:grpSpPr>
          <a:xfrm>
            <a:off x="7823951" y="4023312"/>
            <a:ext cx="646413" cy="646413"/>
            <a:chOff x="2018919" y="2127364"/>
            <a:chExt cx="646413" cy="646413"/>
          </a:xfrm>
        </p:grpSpPr>
        <p:sp>
          <p:nvSpPr>
            <p:cNvPr id="23" name="Oval 22">
              <a:extLst>
                <a:ext uri="{FF2B5EF4-FFF2-40B4-BE49-F238E27FC236}">
                  <a16:creationId xmlns:a16="http://schemas.microsoft.com/office/drawing/2014/main" id="{BC6A29AC-26BD-A843-1148-6FCA0ACA523F}"/>
                </a:ext>
              </a:extLst>
            </p:cNvPr>
            <p:cNvSpPr/>
            <p:nvPr/>
          </p:nvSpPr>
          <p:spPr>
            <a:xfrm>
              <a:off x="2018919" y="2127364"/>
              <a:ext cx="646413" cy="646413"/>
            </a:xfrm>
            <a:prstGeom prst="ellipse">
              <a:avLst/>
            </a:prstGeom>
            <a:solidFill>
              <a:srgbClr val="E8C22C"/>
            </a:solidFill>
          </p:spPr>
          <p:style>
            <a:lnRef idx="2">
              <a:schemeClr val="lt1">
                <a:hueOff val="0"/>
                <a:satOff val="0"/>
                <a:lumOff val="0"/>
                <a:alphaOff val="0"/>
              </a:schemeClr>
            </a:lnRef>
            <a:fillRef idx="1">
              <a:scrgbClr r="0" g="0" b="0"/>
            </a:fillRef>
            <a:effectRef idx="0">
              <a:schemeClr val="accent5">
                <a:hueOff val="0"/>
                <a:satOff val="0"/>
                <a:lumOff val="0"/>
                <a:alphaOff val="0"/>
              </a:schemeClr>
            </a:effectRef>
            <a:fontRef idx="minor">
              <a:schemeClr val="lt1"/>
            </a:fontRef>
          </p:style>
          <p:txBody>
            <a:bodyPr/>
            <a:lstStyle/>
            <a:p>
              <a:endParaRPr lang="en-GB"/>
            </a:p>
          </p:txBody>
        </p:sp>
        <p:sp>
          <p:nvSpPr>
            <p:cNvPr id="24" name="Oval 4">
              <a:extLst>
                <a:ext uri="{FF2B5EF4-FFF2-40B4-BE49-F238E27FC236}">
                  <a16:creationId xmlns:a16="http://schemas.microsoft.com/office/drawing/2014/main" id="{2550497D-EB91-7908-6882-8738AED82472}"/>
                </a:ext>
              </a:extLst>
            </p:cNvPr>
            <p:cNvSpPr txBox="1"/>
            <p:nvPr/>
          </p:nvSpPr>
          <p:spPr>
            <a:xfrm>
              <a:off x="2090179" y="2250707"/>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4</a:t>
              </a:r>
            </a:p>
          </p:txBody>
        </p:sp>
      </p:grpSp>
      <p:sp>
        <p:nvSpPr>
          <p:cNvPr id="10" name="TextBox 9" descr="Empty textbox ">
            <a:extLst>
              <a:ext uri="{FF2B5EF4-FFF2-40B4-BE49-F238E27FC236}">
                <a16:creationId xmlns:a16="http://schemas.microsoft.com/office/drawing/2014/main" id="{DC879767-8F1A-CE5A-659E-081B7F58BF75}"/>
              </a:ext>
            </a:extLst>
          </p:cNvPr>
          <p:cNvSpPr txBox="1"/>
          <p:nvPr/>
        </p:nvSpPr>
        <p:spPr>
          <a:xfrm>
            <a:off x="204861" y="4376099"/>
            <a:ext cx="5020075" cy="2315528"/>
          </a:xfrm>
          <a:prstGeom prst="roundRect">
            <a:avLst/>
          </a:prstGeom>
          <a:solidFill>
            <a:srgbClr val="ECF5F4"/>
          </a:solidFill>
          <a:ln w="28575">
            <a:solidFill>
              <a:srgbClr val="34B0A5"/>
            </a:solidFill>
          </a:ln>
        </p:spPr>
        <p:txBody>
          <a:bodyPr wrap="square" rtlCol="0">
            <a:spAutoFit/>
          </a:bodyPr>
          <a:lstStyle/>
          <a:p>
            <a:r>
              <a:rPr lang="en-GB" sz="1300" b="1" dirty="0">
                <a:latin typeface="Aptos Display" panose="020B0004020202020204" pitchFamily="34" charset="0"/>
              </a:rPr>
              <a:t>Learning Point: </a:t>
            </a:r>
          </a:p>
          <a:p>
            <a:r>
              <a:rPr lang="en-GB" sz="1300" dirty="0">
                <a:latin typeface="Aptos Display" panose="020B0004020202020204" pitchFamily="34" charset="0"/>
              </a:rPr>
              <a:t>Understanding the interplay between legislation such as the Human Rights Act 1998, the Care Act 2014 and the Mental Capacity Act 2005 and using legal powers effectively. </a:t>
            </a:r>
          </a:p>
          <a:p>
            <a:pPr marL="285750" indent="-285750">
              <a:buFont typeface="Arial" panose="020B0604020202020204" pitchFamily="34" charset="0"/>
              <a:buChar char="•"/>
            </a:pPr>
            <a:r>
              <a:rPr lang="en-GB" sz="1300" dirty="0">
                <a:latin typeface="Aptos Display" panose="020B0004020202020204" pitchFamily="34" charset="0"/>
              </a:rPr>
              <a:t>Ensure guidance and training reflects the complexities of legislation </a:t>
            </a:r>
          </a:p>
          <a:p>
            <a:pPr marL="285750" indent="-285750">
              <a:buFont typeface="Arial" panose="020B0604020202020204" pitchFamily="34" charset="0"/>
              <a:buChar char="•"/>
            </a:pPr>
            <a:r>
              <a:rPr lang="en-GB" sz="1300" dirty="0">
                <a:latin typeface="Aptos Display" panose="020B0004020202020204" pitchFamily="34" charset="0"/>
              </a:rPr>
              <a:t>Seek assurance that practitioners know and understand the role of the Office of the Public Guardian, and the Court of Protection in enquiries relating to Lasting Power of Attorney, Enduring Power of Attorney and Deputyship</a:t>
            </a:r>
          </a:p>
        </p:txBody>
      </p:sp>
      <p:sp>
        <p:nvSpPr>
          <p:cNvPr id="11" name="TextBox 10" descr="Empty textbox ">
            <a:extLst>
              <a:ext uri="{FF2B5EF4-FFF2-40B4-BE49-F238E27FC236}">
                <a16:creationId xmlns:a16="http://schemas.microsoft.com/office/drawing/2014/main" id="{EB10DD4A-12DC-0449-5790-9E3E507CE2DA}"/>
              </a:ext>
            </a:extLst>
          </p:cNvPr>
          <p:cNvSpPr txBox="1"/>
          <p:nvPr/>
        </p:nvSpPr>
        <p:spPr>
          <a:xfrm>
            <a:off x="133552" y="1975855"/>
            <a:ext cx="5091384" cy="2536865"/>
          </a:xfrm>
          <a:prstGeom prst="roundRect">
            <a:avLst/>
          </a:prstGeom>
          <a:solidFill>
            <a:srgbClr val="ECF4F6"/>
          </a:solidFill>
          <a:ln w="28575">
            <a:solidFill>
              <a:srgbClr val="5497B4"/>
            </a:solidFill>
          </a:ln>
        </p:spPr>
        <p:txBody>
          <a:bodyPr wrap="square" rtlCol="0">
            <a:spAutoFit/>
          </a:bodyPr>
          <a:lstStyle/>
          <a:p>
            <a:r>
              <a:rPr lang="en-GB" sz="1300" b="1" dirty="0"/>
              <a:t>Learning Point: </a:t>
            </a:r>
            <a:endParaRPr lang="en-GB" sz="1300" b="1" dirty="0">
              <a:solidFill>
                <a:schemeClr val="tx1"/>
              </a:solidFill>
              <a:latin typeface="Aptos Display" panose="020B0004020202020204" pitchFamily="34" charset="0"/>
            </a:endParaRPr>
          </a:p>
          <a:p>
            <a:r>
              <a:rPr lang="en-GB" sz="1300" dirty="0">
                <a:latin typeface="Aptos Display" panose="020B0004020202020204" pitchFamily="34" charset="0"/>
              </a:rPr>
              <a:t>Working with informal carers especially where denied access is a concern</a:t>
            </a:r>
          </a:p>
          <a:p>
            <a:pPr marL="285750" indent="-285750">
              <a:buFont typeface="Arial" panose="020B0604020202020204" pitchFamily="34" charset="0"/>
              <a:buChar char="•"/>
            </a:pPr>
            <a:r>
              <a:rPr lang="en-GB" sz="1300" dirty="0">
                <a:latin typeface="Aptos Display" panose="020B0004020202020204" pitchFamily="34" charset="0"/>
              </a:rPr>
              <a:t>Ensure partner agencies are all aware of the legislative routes available</a:t>
            </a:r>
          </a:p>
          <a:p>
            <a:pPr marL="285750" indent="-285750">
              <a:buFont typeface="Arial" panose="020B0604020202020204" pitchFamily="34" charset="0"/>
              <a:buChar char="•"/>
            </a:pPr>
            <a:r>
              <a:rPr lang="en-GB" sz="1300" dirty="0">
                <a:latin typeface="Aptos Display" panose="020B0004020202020204" pitchFamily="34" charset="0"/>
              </a:rPr>
              <a:t>Consider specific training on working with families </a:t>
            </a:r>
          </a:p>
          <a:p>
            <a:pPr marL="285750" indent="-285750">
              <a:buFont typeface="Arial" panose="020B0604020202020204" pitchFamily="34" charset="0"/>
              <a:buChar char="•"/>
            </a:pPr>
            <a:r>
              <a:rPr lang="en-GB" sz="1300" dirty="0">
                <a:latin typeface="Aptos Display" panose="020B0004020202020204" pitchFamily="34" charset="0"/>
              </a:rPr>
              <a:t>Ensure practitioners and commissioned IMCA/advocacy providers are aware of co-located IDVA services and resources and have full access to domestic abuse training </a:t>
            </a:r>
          </a:p>
          <a:p>
            <a:pPr marL="285750" indent="-285750">
              <a:buFont typeface="Arial" panose="020B0604020202020204" pitchFamily="34" charset="0"/>
              <a:buChar char="•"/>
            </a:pPr>
            <a:r>
              <a:rPr lang="en-GB" sz="1300" dirty="0">
                <a:latin typeface="Aptos Display" panose="020B0004020202020204" pitchFamily="34" charset="0"/>
              </a:rPr>
              <a:t>Link this SAR to existing workstreams regarding domestic abuse and adults with dementia</a:t>
            </a:r>
            <a:endParaRPr lang="en-GB" sz="1300" dirty="0">
              <a:solidFill>
                <a:schemeClr val="tx1"/>
              </a:solidFill>
              <a:latin typeface="Aptos Display" panose="020B0004020202020204" pitchFamily="34" charset="0"/>
            </a:endParaRPr>
          </a:p>
        </p:txBody>
      </p:sp>
      <p:graphicFrame>
        <p:nvGraphicFramePr>
          <p:cNvPr id="2" name="Diagram 1">
            <a:extLst>
              <a:ext uri="{FF2B5EF4-FFF2-40B4-BE49-F238E27FC236}">
                <a16:creationId xmlns:a16="http://schemas.microsoft.com/office/drawing/2014/main" id="{B3F49F0A-EBA8-6B90-28D2-239CF96E0466}"/>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217283590"/>
              </p:ext>
            </p:extLst>
          </p:nvPr>
        </p:nvGraphicFramePr>
        <p:xfrm>
          <a:off x="4924455" y="2908564"/>
          <a:ext cx="1722264" cy="10309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2" name="Arrow: Right 41">
            <a:extLst>
              <a:ext uri="{FF2B5EF4-FFF2-40B4-BE49-F238E27FC236}">
                <a16:creationId xmlns:a16="http://schemas.microsoft.com/office/drawing/2014/main" id="{2A6B5140-EC6C-6963-8530-14D21204299C}"/>
              </a:ext>
              <a:ext uri="{C183D7F6-B498-43B3-948B-1728B52AA6E4}">
                <adec:decorative xmlns:adec="http://schemas.microsoft.com/office/drawing/2017/decorative" val="1"/>
              </a:ext>
            </a:extLst>
          </p:cNvPr>
          <p:cNvSpPr/>
          <p:nvPr/>
        </p:nvSpPr>
        <p:spPr>
          <a:xfrm rot="10749016">
            <a:off x="8202370" y="4866096"/>
            <a:ext cx="580409" cy="619874"/>
          </a:xfrm>
          <a:prstGeom prst="rightArrow">
            <a:avLst>
              <a:gd name="adj1" fmla="val 60000"/>
              <a:gd name="adj2" fmla="val 61441"/>
            </a:avLst>
          </a:prstGeom>
          <a:solidFill>
            <a:srgbClr val="EC9536"/>
          </a:solid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40" name="Arrow: Right 39">
            <a:extLst>
              <a:ext uri="{FF2B5EF4-FFF2-40B4-BE49-F238E27FC236}">
                <a16:creationId xmlns:a16="http://schemas.microsoft.com/office/drawing/2014/main" id="{E77D0083-B8E0-DAD4-E325-0CC63E773453}"/>
              </a:ext>
              <a:ext uri="{C183D7F6-B498-43B3-948B-1728B52AA6E4}">
                <adec:decorative xmlns:adec="http://schemas.microsoft.com/office/drawing/2017/decorative" val="1"/>
              </a:ext>
            </a:extLst>
          </p:cNvPr>
          <p:cNvSpPr/>
          <p:nvPr/>
        </p:nvSpPr>
        <p:spPr>
          <a:xfrm rot="5400000" flipH="1">
            <a:off x="3077728" y="4243819"/>
            <a:ext cx="479233" cy="454643"/>
          </a:xfrm>
          <a:prstGeom prst="rightArrow">
            <a:avLst>
              <a:gd name="adj1" fmla="val 60000"/>
              <a:gd name="adj2" fmla="val 61245"/>
            </a:avLst>
          </a:prstGeom>
          <a:solidFill>
            <a:srgbClr val="34B0A5"/>
          </a:solid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grpSp>
        <p:nvGrpSpPr>
          <p:cNvPr id="25" name="Group 24">
            <a:extLst>
              <a:ext uri="{FF2B5EF4-FFF2-40B4-BE49-F238E27FC236}">
                <a16:creationId xmlns:a16="http://schemas.microsoft.com/office/drawing/2014/main" id="{E5F95ADA-90B8-B352-4464-C0869DEA19E2}"/>
              </a:ext>
              <a:ext uri="{C183D7F6-B498-43B3-948B-1728B52AA6E4}">
                <adec:decorative xmlns:adec="http://schemas.microsoft.com/office/drawing/2017/decorative" val="1"/>
              </a:ext>
            </a:extLst>
          </p:cNvPr>
          <p:cNvGrpSpPr/>
          <p:nvPr/>
        </p:nvGrpSpPr>
        <p:grpSpPr>
          <a:xfrm>
            <a:off x="4852200" y="4171221"/>
            <a:ext cx="646413" cy="638093"/>
            <a:chOff x="1048146" y="2127364"/>
            <a:chExt cx="646413" cy="646413"/>
          </a:xfrm>
        </p:grpSpPr>
        <p:sp>
          <p:nvSpPr>
            <p:cNvPr id="26" name="Oval 25">
              <a:extLst>
                <a:ext uri="{FF2B5EF4-FFF2-40B4-BE49-F238E27FC236}">
                  <a16:creationId xmlns:a16="http://schemas.microsoft.com/office/drawing/2014/main" id="{49862E44-0EB8-66CB-3F5E-31743940801F}"/>
                </a:ext>
              </a:extLst>
            </p:cNvPr>
            <p:cNvSpPr/>
            <p:nvPr/>
          </p:nvSpPr>
          <p:spPr>
            <a:xfrm>
              <a:off x="1048146" y="2127364"/>
              <a:ext cx="646413" cy="646413"/>
            </a:xfrm>
            <a:prstGeom prst="ellipse">
              <a:avLst/>
            </a:prstGeom>
            <a:solidFill>
              <a:srgbClr val="34B0A5"/>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endParaRPr lang="en-GB"/>
            </a:p>
          </p:txBody>
        </p:sp>
        <p:sp>
          <p:nvSpPr>
            <p:cNvPr id="27" name="Oval 4">
              <a:extLst>
                <a:ext uri="{FF2B5EF4-FFF2-40B4-BE49-F238E27FC236}">
                  <a16:creationId xmlns:a16="http://schemas.microsoft.com/office/drawing/2014/main" id="{FC8DDBBE-F0AE-EE12-7AF6-5F3C719854F0}"/>
                </a:ext>
              </a:extLst>
            </p:cNvPr>
            <p:cNvSpPr txBox="1"/>
            <p:nvPr/>
          </p:nvSpPr>
          <p:spPr>
            <a:xfrm>
              <a:off x="1142811" y="2222029"/>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5</a:t>
              </a:r>
            </a:p>
          </p:txBody>
        </p:sp>
      </p:grpSp>
      <p:sp>
        <p:nvSpPr>
          <p:cNvPr id="12" name="TextBox 11" descr="Empty textbox ">
            <a:extLst>
              <a:ext uri="{FF2B5EF4-FFF2-40B4-BE49-F238E27FC236}">
                <a16:creationId xmlns:a16="http://schemas.microsoft.com/office/drawing/2014/main" id="{799DAC9A-5190-2847-9141-2B02F4A4853D}"/>
              </a:ext>
            </a:extLst>
          </p:cNvPr>
          <p:cNvSpPr txBox="1"/>
          <p:nvPr/>
        </p:nvSpPr>
        <p:spPr>
          <a:xfrm>
            <a:off x="108698" y="84954"/>
            <a:ext cx="5007657" cy="1872853"/>
          </a:xfrm>
          <a:prstGeom prst="roundRect">
            <a:avLst/>
          </a:prstGeom>
          <a:solidFill>
            <a:srgbClr val="ECE5EC"/>
          </a:solidFill>
          <a:ln w="28575">
            <a:solidFill>
              <a:srgbClr val="6A357B"/>
            </a:solidFill>
          </a:ln>
        </p:spPr>
        <p:txBody>
          <a:bodyPr wrap="square" rtlCol="0">
            <a:spAutoFit/>
          </a:bodyPr>
          <a:lstStyle/>
          <a:p>
            <a:r>
              <a:rPr lang="en-GB" sz="1300" b="1" dirty="0"/>
              <a:t>Learning Point:</a:t>
            </a:r>
          </a:p>
          <a:p>
            <a:r>
              <a:rPr lang="en-GB" sz="1300" dirty="0">
                <a:solidFill>
                  <a:schemeClr val="tx1"/>
                </a:solidFill>
                <a:latin typeface="Aptos Display" panose="020B0004020202020204" pitchFamily="34" charset="0"/>
              </a:rPr>
              <a:t>Improvin</a:t>
            </a:r>
            <a:r>
              <a:rPr lang="en-GB" sz="1300" dirty="0">
                <a:latin typeface="Aptos Display" panose="020B0004020202020204" pitchFamily="34" charset="0"/>
              </a:rPr>
              <a:t>g safeguarding closures</a:t>
            </a:r>
          </a:p>
          <a:p>
            <a:pPr marL="285750" indent="-285750">
              <a:buFont typeface="Arial" panose="020B0604020202020204" pitchFamily="34" charset="0"/>
              <a:buChar char="•"/>
            </a:pPr>
            <a:r>
              <a:rPr lang="en-GB" sz="1300" dirty="0">
                <a:solidFill>
                  <a:schemeClr val="tx1"/>
                </a:solidFill>
                <a:latin typeface="Aptos Display" panose="020B0004020202020204" pitchFamily="34" charset="0"/>
              </a:rPr>
              <a:t>Consider increasing use of safeguarding meetings before concluding and closing section 42 enquiries</a:t>
            </a:r>
          </a:p>
          <a:p>
            <a:pPr marL="285750" indent="-285750">
              <a:buFont typeface="Arial" panose="020B0604020202020204" pitchFamily="34" charset="0"/>
              <a:buChar char="•"/>
            </a:pPr>
            <a:r>
              <a:rPr lang="en-GB" sz="1300" dirty="0">
                <a:solidFill>
                  <a:schemeClr val="tx1"/>
                </a:solidFill>
                <a:latin typeface="Aptos Display" panose="020B0004020202020204" pitchFamily="34" charset="0"/>
              </a:rPr>
              <a:t>Ensure efforts are coordinated </a:t>
            </a:r>
            <a:r>
              <a:rPr lang="en-GB" sz="1300" dirty="0">
                <a:latin typeface="Aptos Display" panose="020B0004020202020204" pitchFamily="34" charset="0"/>
              </a:rPr>
              <a:t>outside of section 42 safeguarding processes e.g. use of safety plans, build this recognition into training and guidance</a:t>
            </a:r>
          </a:p>
          <a:p>
            <a:pPr marL="285750" indent="-285750">
              <a:buFont typeface="Arial" panose="020B0604020202020204" pitchFamily="34" charset="0"/>
              <a:buChar char="•"/>
            </a:pPr>
            <a:r>
              <a:rPr lang="en-GB" sz="1300" dirty="0">
                <a:solidFill>
                  <a:schemeClr val="tx1"/>
                </a:solidFill>
                <a:latin typeface="Aptos Display" panose="020B0004020202020204" pitchFamily="34" charset="0"/>
              </a:rPr>
              <a:t>Carry out regular audits of safeguarding closures </a:t>
            </a:r>
          </a:p>
        </p:txBody>
      </p:sp>
      <p:grpSp>
        <p:nvGrpSpPr>
          <p:cNvPr id="37" name="Group 36">
            <a:extLst>
              <a:ext uri="{FF2B5EF4-FFF2-40B4-BE49-F238E27FC236}">
                <a16:creationId xmlns:a16="http://schemas.microsoft.com/office/drawing/2014/main" id="{9DECA043-1FBD-692D-18FB-44F7715E2C90}"/>
              </a:ext>
              <a:ext uri="{C183D7F6-B498-43B3-948B-1728B52AA6E4}">
                <adec:decorative xmlns:adec="http://schemas.microsoft.com/office/drawing/2017/decorative" val="1"/>
              </a:ext>
            </a:extLst>
          </p:cNvPr>
          <p:cNvGrpSpPr/>
          <p:nvPr/>
        </p:nvGrpSpPr>
        <p:grpSpPr>
          <a:xfrm rot="14704361">
            <a:off x="3171664" y="1729654"/>
            <a:ext cx="438745" cy="589697"/>
            <a:chOff x="994612" y="255400"/>
            <a:chExt cx="97003" cy="123197"/>
          </a:xfrm>
          <a:solidFill>
            <a:srgbClr val="5497B4"/>
          </a:solidFill>
        </p:grpSpPr>
        <p:sp>
          <p:nvSpPr>
            <p:cNvPr id="38" name="Arrow: Right 37">
              <a:extLst>
                <a:ext uri="{FF2B5EF4-FFF2-40B4-BE49-F238E27FC236}">
                  <a16:creationId xmlns:a16="http://schemas.microsoft.com/office/drawing/2014/main" id="{C7B82B74-9A5A-F245-4281-80BD11707C4B}"/>
                </a:ext>
              </a:extLst>
            </p:cNvPr>
            <p:cNvSpPr/>
            <p:nvPr/>
          </p:nvSpPr>
          <p:spPr>
            <a:xfrm rot="1542857">
              <a:off x="994612" y="255400"/>
              <a:ext cx="97003" cy="123197"/>
            </a:xfrm>
            <a:prstGeom prst="rightArrow">
              <a:avLst>
                <a:gd name="adj1" fmla="val 60000"/>
                <a:gd name="adj2" fmla="val 50000"/>
              </a:avLst>
            </a:prstGeom>
            <a:grp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39" name="Arrow: Right 4">
              <a:extLst>
                <a:ext uri="{FF2B5EF4-FFF2-40B4-BE49-F238E27FC236}">
                  <a16:creationId xmlns:a16="http://schemas.microsoft.com/office/drawing/2014/main" id="{5BE7A39B-0FEE-34EB-8642-17F8FFAB0553}"/>
                </a:ext>
              </a:extLst>
            </p:cNvPr>
            <p:cNvSpPr txBox="1"/>
            <p:nvPr/>
          </p:nvSpPr>
          <p:spPr>
            <a:xfrm rot="1542857">
              <a:off x="996053" y="273726"/>
              <a:ext cx="67902" cy="7391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p:txBody>
        </p:sp>
      </p:grpSp>
      <p:grpSp>
        <p:nvGrpSpPr>
          <p:cNvPr id="31" name="Group 30">
            <a:extLst>
              <a:ext uri="{FF2B5EF4-FFF2-40B4-BE49-F238E27FC236}">
                <a16:creationId xmlns:a16="http://schemas.microsoft.com/office/drawing/2014/main" id="{9A4165B0-757F-BBBF-54DF-61756C404FA7}"/>
              </a:ext>
              <a:ext uri="{C183D7F6-B498-43B3-948B-1728B52AA6E4}">
                <adec:decorative xmlns:adec="http://schemas.microsoft.com/office/drawing/2017/decorative" val="1"/>
              </a:ext>
            </a:extLst>
          </p:cNvPr>
          <p:cNvGrpSpPr/>
          <p:nvPr/>
        </p:nvGrpSpPr>
        <p:grpSpPr>
          <a:xfrm>
            <a:off x="4669876" y="21355"/>
            <a:ext cx="646413" cy="646413"/>
            <a:chOff x="658896" y="421950"/>
            <a:chExt cx="646413" cy="646413"/>
          </a:xfrm>
        </p:grpSpPr>
        <p:sp>
          <p:nvSpPr>
            <p:cNvPr id="32" name="Oval 31">
              <a:extLst>
                <a:ext uri="{FF2B5EF4-FFF2-40B4-BE49-F238E27FC236}">
                  <a16:creationId xmlns:a16="http://schemas.microsoft.com/office/drawing/2014/main" id="{5A6AD3FE-3344-E423-46E7-891EE8694A1C}"/>
                </a:ext>
              </a:extLst>
            </p:cNvPr>
            <p:cNvSpPr/>
            <p:nvPr/>
          </p:nvSpPr>
          <p:spPr>
            <a:xfrm>
              <a:off x="658896" y="421950"/>
              <a:ext cx="646413" cy="646413"/>
            </a:xfrm>
            <a:prstGeom prst="ellipse">
              <a:avLst/>
            </a:prstGeom>
            <a:solidFill>
              <a:srgbClr val="6A357B"/>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a:lstStyle/>
            <a:p>
              <a:endParaRPr lang="en-GB"/>
            </a:p>
          </p:txBody>
        </p:sp>
        <p:sp>
          <p:nvSpPr>
            <p:cNvPr id="33" name="Oval 4">
              <a:extLst>
                <a:ext uri="{FF2B5EF4-FFF2-40B4-BE49-F238E27FC236}">
                  <a16:creationId xmlns:a16="http://schemas.microsoft.com/office/drawing/2014/main" id="{A2387A24-2D9E-00E4-014F-A74B07756314}"/>
                </a:ext>
              </a:extLst>
            </p:cNvPr>
            <p:cNvSpPr txBox="1"/>
            <p:nvPr/>
          </p:nvSpPr>
          <p:spPr>
            <a:xfrm>
              <a:off x="753561" y="516615"/>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7</a:t>
              </a:r>
            </a:p>
          </p:txBody>
        </p:sp>
      </p:grpSp>
      <p:grpSp>
        <p:nvGrpSpPr>
          <p:cNvPr id="28" name="Group 27">
            <a:extLst>
              <a:ext uri="{FF2B5EF4-FFF2-40B4-BE49-F238E27FC236}">
                <a16:creationId xmlns:a16="http://schemas.microsoft.com/office/drawing/2014/main" id="{8CB603D2-BFF6-01E7-E6C5-59156BFF034C}"/>
              </a:ext>
              <a:ext uri="{C183D7F6-B498-43B3-948B-1728B52AA6E4}">
                <adec:decorative xmlns:adec="http://schemas.microsoft.com/office/drawing/2017/decorative" val="1"/>
              </a:ext>
            </a:extLst>
          </p:cNvPr>
          <p:cNvGrpSpPr/>
          <p:nvPr/>
        </p:nvGrpSpPr>
        <p:grpSpPr>
          <a:xfrm>
            <a:off x="4755125" y="1813158"/>
            <a:ext cx="646413" cy="646413"/>
            <a:chOff x="442879" y="1368383"/>
            <a:chExt cx="646413" cy="646413"/>
          </a:xfrm>
        </p:grpSpPr>
        <p:sp>
          <p:nvSpPr>
            <p:cNvPr id="29" name="Oval 28">
              <a:extLst>
                <a:ext uri="{FF2B5EF4-FFF2-40B4-BE49-F238E27FC236}">
                  <a16:creationId xmlns:a16="http://schemas.microsoft.com/office/drawing/2014/main" id="{060CCEAC-0D3F-D040-A5CC-D59A3CF1AAEE}"/>
                </a:ext>
              </a:extLst>
            </p:cNvPr>
            <p:cNvSpPr/>
            <p:nvPr/>
          </p:nvSpPr>
          <p:spPr>
            <a:xfrm>
              <a:off x="442879" y="1368383"/>
              <a:ext cx="646413" cy="646413"/>
            </a:xfrm>
            <a:prstGeom prst="ellipse">
              <a:avLst/>
            </a:prstGeom>
            <a:solidFill>
              <a:srgbClr val="5497B4"/>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30" name="Oval 4">
              <a:extLst>
                <a:ext uri="{FF2B5EF4-FFF2-40B4-BE49-F238E27FC236}">
                  <a16:creationId xmlns:a16="http://schemas.microsoft.com/office/drawing/2014/main" id="{3414B60C-4406-8038-7246-BFA13DEC18AC}"/>
                </a:ext>
              </a:extLst>
            </p:cNvPr>
            <p:cNvSpPr txBox="1"/>
            <p:nvPr/>
          </p:nvSpPr>
          <p:spPr>
            <a:xfrm>
              <a:off x="550189" y="1486930"/>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6</a:t>
              </a:r>
            </a:p>
          </p:txBody>
        </p:sp>
      </p:grpSp>
      <p:sp>
        <p:nvSpPr>
          <p:cNvPr id="41" name="Arrow: Right 40">
            <a:extLst>
              <a:ext uri="{FF2B5EF4-FFF2-40B4-BE49-F238E27FC236}">
                <a16:creationId xmlns:a16="http://schemas.microsoft.com/office/drawing/2014/main" id="{89B58175-5961-9C17-6B7F-2AD0E46D50C9}"/>
              </a:ext>
              <a:ext uri="{C183D7F6-B498-43B3-948B-1728B52AA6E4}">
                <adec:decorative xmlns:adec="http://schemas.microsoft.com/office/drawing/2017/decorative" val="1"/>
              </a:ext>
            </a:extLst>
          </p:cNvPr>
          <p:cNvSpPr/>
          <p:nvPr/>
        </p:nvSpPr>
        <p:spPr>
          <a:xfrm rot="10800000">
            <a:off x="5116355" y="5166429"/>
            <a:ext cx="554225" cy="647619"/>
          </a:xfrm>
          <a:prstGeom prst="rightArrow">
            <a:avLst>
              <a:gd name="adj1" fmla="val 60000"/>
              <a:gd name="adj2" fmla="val 50000"/>
            </a:avLst>
          </a:prstGeom>
          <a:solidFill>
            <a:srgbClr val="E8C22C"/>
          </a:solid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Tree>
    <p:extLst>
      <p:ext uri="{BB962C8B-B14F-4D97-AF65-F5344CB8AC3E}">
        <p14:creationId xmlns:p14="http://schemas.microsoft.com/office/powerpoint/2010/main" val="1543649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3e92c36-6617-4e71-a989-dd739ad32a4d}" enabled="0" method="" siteId="{53e92c36-6617-4e71-a989-dd739ad32a4d}" removed="1"/>
</clbl:labelList>
</file>

<file path=docProps/app.xml><?xml version="1.0" encoding="utf-8"?>
<Properties xmlns="http://schemas.openxmlformats.org/officeDocument/2006/extended-properties" xmlns:vt="http://schemas.openxmlformats.org/officeDocument/2006/docPropsVTypes">
  <TotalTime>188</TotalTime>
  <Words>433</Words>
  <Application>Microsoft Office PowerPoint</Application>
  <PresentationFormat>Widescreen</PresentationFormat>
  <Paragraphs>50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Hertfordshire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Maze</dc:creator>
  <cp:lastModifiedBy>Freya Rymer</cp:lastModifiedBy>
  <cp:revision>13</cp:revision>
  <dcterms:created xsi:type="dcterms:W3CDTF">2025-05-15T16:19:55Z</dcterms:created>
  <dcterms:modified xsi:type="dcterms:W3CDTF">2026-04-14T08:40:55Z</dcterms:modified>
</cp:coreProperties>
</file>